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6"/>
  </p:notesMasterIdLst>
  <p:handoutMasterIdLst>
    <p:handoutMasterId r:id="rId27"/>
  </p:handoutMasterIdLst>
  <p:sldIdLst>
    <p:sldId id="256" r:id="rId5"/>
    <p:sldId id="292" r:id="rId6"/>
    <p:sldId id="271" r:id="rId7"/>
    <p:sldId id="410" r:id="rId8"/>
    <p:sldId id="342" r:id="rId9"/>
    <p:sldId id="343" r:id="rId10"/>
    <p:sldId id="346" r:id="rId11"/>
    <p:sldId id="347" r:id="rId12"/>
    <p:sldId id="402" r:id="rId13"/>
    <p:sldId id="391" r:id="rId14"/>
    <p:sldId id="348" r:id="rId15"/>
    <p:sldId id="408" r:id="rId16"/>
    <p:sldId id="405" r:id="rId17"/>
    <p:sldId id="403" r:id="rId18"/>
    <p:sldId id="350" r:id="rId19"/>
    <p:sldId id="288" r:id="rId20"/>
    <p:sldId id="409" r:id="rId21"/>
    <p:sldId id="392" r:id="rId22"/>
    <p:sldId id="393" r:id="rId23"/>
    <p:sldId id="394" r:id="rId24"/>
    <p:sldId id="282" r:id="rId25"/>
  </p:sldIdLst>
  <p:sldSz cx="12192000" cy="6858000"/>
  <p:notesSz cx="6735763" cy="9866313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Styl s motivem 1 – zvýraznění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Bez stylu, bez mří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54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270" y="1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 b="1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r>
              <a:rPr lang="cs-CZ" dirty="0"/>
              <a:t>Přehled vynaložených a plánovaných nákladů na rekonstrukce a opravy silniční sítě v letech </a:t>
            </a:r>
          </a:p>
          <a:p>
            <a:pPr>
              <a:defRPr sz="1800" b="1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r>
              <a:rPr lang="cs-CZ" dirty="0"/>
              <a:t>2013 - 2020</a:t>
            </a:r>
          </a:p>
        </c:rich>
      </c:tx>
      <c:overlay val="0"/>
      <c:spPr>
        <a:noFill/>
        <a:ln w="25400">
          <a:noFill/>
        </a:ln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00B050"/>
            </a:solidFill>
            <a:ln w="25400">
              <a:noFill/>
            </a:ln>
          </c:spPr>
          <c:invertIfNegative val="0"/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2F22-43D0-B8E3-F1E6C8D9A2FD}"/>
              </c:ext>
            </c:extLst>
          </c:dPt>
          <c:dLbls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00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'graf s výrobou'!$Y$30:$Y$31</c:f>
              <c:strCache>
                <c:ptCount val="2"/>
                <c:pt idx="0">
                  <c:v>2013-2016</c:v>
                </c:pt>
                <c:pt idx="1">
                  <c:v>2017-2020</c:v>
                </c:pt>
              </c:strCache>
            </c:strRef>
          </c:cat>
          <c:val>
            <c:numRef>
              <c:f>'graf s výrobou'!$Z$30:$Z$31</c:f>
              <c:numCache>
                <c:formatCode>#,##0.00</c:formatCode>
                <c:ptCount val="2"/>
                <c:pt idx="0">
                  <c:v>1939</c:v>
                </c:pt>
                <c:pt idx="1">
                  <c:v>4936.6000000000004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F22-43D0-B8E3-F1E6C8D9A2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16425584"/>
        <c:axId val="1716416880"/>
      </c:barChart>
      <c:catAx>
        <c:axId val="1716425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vert="horz"/>
          <a:lstStyle/>
          <a:p>
            <a:pPr>
              <a:defRPr sz="1400" b="1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cs-CZ"/>
          </a:p>
        </c:txPr>
        <c:crossAx val="1716416880"/>
        <c:crosses val="autoZero"/>
        <c:auto val="1"/>
        <c:lblAlgn val="ctr"/>
        <c:lblOffset val="100"/>
        <c:noMultiLvlLbl val="0"/>
      </c:catAx>
      <c:valAx>
        <c:axId val="17164168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spPr>
          <a:ln w="9525">
            <a:noFill/>
          </a:ln>
        </c:spPr>
        <c:txPr>
          <a:bodyPr rot="0" vert="horz"/>
          <a:lstStyle/>
          <a:p>
            <a:pPr>
              <a:defRPr sz="900" b="0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cs-CZ"/>
          </a:p>
        </c:txPr>
        <c:crossAx val="1716425584"/>
        <c:crosses val="autoZero"/>
        <c:crossBetween val="between"/>
        <c:majorUnit val="1000"/>
      </c:valAx>
      <c:spPr>
        <a:noFill/>
        <a:ln w="25400">
          <a:noFill/>
        </a:ln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cs-CZ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 b="0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r>
              <a:rPr lang="cs-CZ" sz="1800" b="1" dirty="0"/>
              <a:t>Přehled investičních nákladů do silniční sítě Královéhradeckého kraje </a:t>
            </a:r>
            <a:br>
              <a:rPr lang="cs-CZ" sz="1800" b="1" dirty="0"/>
            </a:br>
            <a:r>
              <a:rPr lang="cs-CZ" sz="1800" b="1" dirty="0"/>
              <a:t>v letech 2013 - 2020</a:t>
            </a:r>
            <a:r>
              <a:rPr lang="cs-CZ" dirty="0"/>
              <a:t>
</a:t>
            </a:r>
          </a:p>
        </c:rich>
      </c:tx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5.1344743856223521E-2"/>
          <c:y val="0.17996615905245347"/>
          <c:w val="0.93359334695309437"/>
          <c:h val="0.73814461009632681"/>
        </c:manualLayout>
      </c:layout>
      <c:barChart>
        <c:barDir val="col"/>
        <c:grouping val="stacked"/>
        <c:varyColors val="0"/>
        <c:ser>
          <c:idx val="0"/>
          <c:order val="0"/>
          <c:spPr>
            <a:solidFill>
              <a:srgbClr val="FFFF00"/>
            </a:solidFill>
            <a:ln w="25400">
              <a:noFill/>
            </a:ln>
          </c:spPr>
          <c:invertIfNegative val="0"/>
          <c:dLbls>
            <c:dLbl>
              <c:idx val="4"/>
              <c:layout>
                <c:manualLayout>
                  <c:x val="4.5942843003417499E-2"/>
                  <c:y val="-1.0152284263959515E-2"/>
                </c:manualLayout>
              </c:layout>
              <c:spPr>
                <a:solidFill>
                  <a:srgbClr val="FFFF00">
                    <a:alpha val="0"/>
                  </a:srgbClr>
                </a:solidFill>
                <a:ln w="25400">
                  <a:noFill/>
                </a:ln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/>
                  </a:pPr>
                  <a:endParaRPr lang="cs-CZ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9365299020983339E-2"/>
                      <c:h val="5.822348348588406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DC88-45CD-82AE-1F6880E969F0}"/>
                </c:ext>
              </c:extLst>
            </c:dLbl>
            <c:dLbl>
              <c:idx val="5"/>
              <c:layout>
                <c:manualLayout>
                  <c:x val="4.5942843003417382E-2"/>
                  <c:y val="-1.692047377326577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C88-45CD-82AE-1F6880E969F0}"/>
                </c:ext>
              </c:extLst>
            </c:dLbl>
            <c:dLbl>
              <c:idx val="6"/>
              <c:layout>
                <c:manualLayout>
                  <c:x val="4.5185727572046329E-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C88-45CD-82AE-1F6880E969F0}"/>
                </c:ext>
              </c:extLst>
            </c:dLbl>
            <c:dLbl>
              <c:idx val="7"/>
              <c:layout>
                <c:manualLayout>
                  <c:x val="3.7654772976705164E-2"/>
                  <c:y val="-1.2408204093095626E-16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C88-45CD-82AE-1F6880E969F0}"/>
                </c:ext>
              </c:extLst>
            </c:dLbl>
            <c:spPr>
              <a:solidFill>
                <a:srgbClr val="FFFF00">
                  <a:alpha val="0"/>
                </a:srgbClr>
              </a:solidFill>
              <a:ln w="25400">
                <a:noFill/>
              </a:ln>
            </c:sp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'graf s výrobou'!$V$95:$V$102</c:f>
              <c:numCache>
                <c:formatCode>General</c:formatCode>
                <c:ptCount val="8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</c:numCache>
            </c:numRef>
          </c:cat>
          <c:val>
            <c:numRef>
              <c:f>'graf s výrobou'!$W$95:$W$102</c:f>
              <c:numCache>
                <c:formatCode>General</c:formatCode>
                <c:ptCount val="8"/>
                <c:pt idx="4">
                  <c:v>62.6</c:v>
                </c:pt>
                <c:pt idx="5" formatCode="#,##0.0">
                  <c:v>56.3</c:v>
                </c:pt>
                <c:pt idx="6" formatCode="#,##0.0">
                  <c:v>131.6</c:v>
                </c:pt>
                <c:pt idx="7" formatCode="#,##0.0">
                  <c:v>135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C88-45CD-82AE-1F6880E969F0}"/>
            </c:ext>
          </c:extLst>
        </c:ser>
        <c:ser>
          <c:idx val="1"/>
          <c:order val="1"/>
          <c:spPr>
            <a:solidFill>
              <a:schemeClr val="accent1"/>
            </a:solidFill>
          </c:spPr>
          <c:invertIfNegative val="0"/>
          <c:dLbls>
            <c:dLbl>
              <c:idx val="0"/>
              <c:layout>
                <c:manualLayout>
                  <c:x val="0"/>
                  <c:y val="-0.10490693739424704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C88-45CD-82AE-1F6880E969F0}"/>
                </c:ext>
              </c:extLst>
            </c:dLbl>
            <c:dLbl>
              <c:idx val="1"/>
              <c:layout>
                <c:manualLayout>
                  <c:x val="-1.506190919068211E-3"/>
                  <c:y val="-0.1489001692047377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C88-45CD-82AE-1F6880E969F0}"/>
                </c:ext>
              </c:extLst>
            </c:dLbl>
            <c:dLbl>
              <c:idx val="2"/>
              <c:layout>
                <c:manualLayout>
                  <c:x val="-5.522636238618347E-17"/>
                  <c:y val="-0.1861252115059222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C88-45CD-82AE-1F6880E969F0}"/>
                </c:ext>
              </c:extLst>
            </c:dLbl>
            <c:dLbl>
              <c:idx val="3"/>
              <c:layout>
                <c:manualLayout>
                  <c:x val="-5.522636238618347E-17"/>
                  <c:y val="-0.1455160744500846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DC88-45CD-82AE-1F6880E969F0}"/>
                </c:ext>
              </c:extLst>
            </c:dLbl>
            <c:dLbl>
              <c:idx val="4"/>
              <c:layout>
                <c:manualLayout>
                  <c:x val="4.5942843003417382E-2"/>
                  <c:y val="-0.1725888324873097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DC88-45CD-82AE-1F6880E969F0}"/>
                </c:ext>
              </c:extLst>
            </c:dLbl>
            <c:dLbl>
              <c:idx val="5"/>
              <c:layout>
                <c:manualLayout>
                  <c:x val="4.9106686467740357E-2"/>
                  <c:y val="-0.2267343485617597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DC88-45CD-82AE-1F6880E969F0}"/>
                </c:ext>
              </c:extLst>
            </c:dLbl>
            <c:dLbl>
              <c:idx val="6"/>
              <c:layout>
                <c:manualLayout>
                  <c:x val="5.2144211020431305E-2"/>
                  <c:y val="-0.21996615905245348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DC88-45CD-82AE-1F6880E969F0}"/>
                </c:ext>
              </c:extLst>
            </c:dLbl>
            <c:dLbl>
              <c:idx val="7"/>
              <c:layout>
                <c:manualLayout>
                  <c:x val="4.2879986803189662E-2"/>
                  <c:y val="-0.23350253807106605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DC88-45CD-82AE-1F6880E969F0}"/>
                </c:ext>
              </c:extLst>
            </c:dLbl>
            <c:spPr>
              <a:noFill/>
              <a:ln w="25400">
                <a:noFill/>
              </a:ln>
            </c:sp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'graf s výrobou'!$V$95:$V$102</c:f>
              <c:numCache>
                <c:formatCode>General</c:formatCode>
                <c:ptCount val="8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</c:numCache>
            </c:numRef>
          </c:cat>
          <c:val>
            <c:numRef>
              <c:f>'graf s výrobou'!$X$95:$X$102</c:f>
              <c:numCache>
                <c:formatCode>General</c:formatCode>
                <c:ptCount val="8"/>
                <c:pt idx="0">
                  <c:v>303</c:v>
                </c:pt>
                <c:pt idx="1">
                  <c:v>519</c:v>
                </c:pt>
                <c:pt idx="2">
                  <c:v>650</c:v>
                </c:pt>
                <c:pt idx="3">
                  <c:v>467</c:v>
                </c:pt>
                <c:pt idx="4">
                  <c:v>899.8</c:v>
                </c:pt>
                <c:pt idx="5" formatCode="#,##0.0">
                  <c:v>1272.0999999999999</c:v>
                </c:pt>
                <c:pt idx="6" formatCode="#,##0.0">
                  <c:v>1125.9000000000001</c:v>
                </c:pt>
                <c:pt idx="7" formatCode="#,##0.0">
                  <c:v>1253.3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DC88-45CD-82AE-1F6880E969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1716426128"/>
        <c:axId val="1716417424"/>
      </c:barChart>
      <c:catAx>
        <c:axId val="1716426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vert="horz"/>
          <a:lstStyle/>
          <a:p>
            <a:pPr>
              <a:defRPr sz="900" b="0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cs-CZ"/>
          </a:p>
        </c:txPr>
        <c:crossAx val="1716417424"/>
        <c:crosses val="autoZero"/>
        <c:auto val="1"/>
        <c:lblAlgn val="ctr"/>
        <c:lblOffset val="100"/>
        <c:noMultiLvlLbl val="0"/>
      </c:catAx>
      <c:valAx>
        <c:axId val="17164174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ln w="9525">
            <a:noFill/>
          </a:ln>
        </c:spPr>
        <c:txPr>
          <a:bodyPr rot="0" vert="horz"/>
          <a:lstStyle/>
          <a:p>
            <a:pPr>
              <a:defRPr sz="900" b="0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cs-CZ"/>
          </a:p>
        </c:txPr>
        <c:crossAx val="171642612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cs-CZ"/>
    </a:p>
  </c:txPr>
  <c:externalData r:id="rId1">
    <c:autoUpdate val="0"/>
  </c:externalData>
  <c:userShapes r:id="rId2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0.54787</cdr:x>
      <cdr:y>0.40161</cdr:y>
    </cdr:from>
    <cdr:to>
      <cdr:x>0.61408</cdr:x>
      <cdr:y>0.48821</cdr:y>
    </cdr:to>
    <cdr:sp macro="" textlink="">
      <cdr:nvSpPr>
        <cdr:cNvPr id="2" name="TextovéPole 1">
          <a:extLst xmlns:a="http://schemas.openxmlformats.org/drawingml/2006/main">
            <a:ext uri="{FF2B5EF4-FFF2-40B4-BE49-F238E27FC236}">
              <a16:creationId xmlns:a16="http://schemas.microsoft.com/office/drawing/2014/main" id="{8A10815B-71EC-40FE-8918-8A5A90BFB851}"/>
            </a:ext>
          </a:extLst>
        </cdr:cNvPr>
        <cdr:cNvSpPr txBox="1"/>
      </cdr:nvSpPr>
      <cdr:spPr>
        <a:xfrm xmlns:a="http://schemas.openxmlformats.org/drawingml/2006/main">
          <a:off x="4543424" y="1507192"/>
          <a:ext cx="549089" cy="32497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cs-CZ" sz="1100">
              <a:latin typeface="Calibri" panose="020F0502020204030204" pitchFamily="34" charset="0"/>
            </a:rPr>
            <a:t>962,4</a:t>
          </a:r>
        </a:p>
      </cdr:txBody>
    </cdr:sp>
  </cdr:relSizeAnchor>
  <cdr:relSizeAnchor xmlns:cdr="http://schemas.openxmlformats.org/drawingml/2006/chartDrawing">
    <cdr:from>
      <cdr:x>0.67971</cdr:x>
      <cdr:y>0.25231</cdr:y>
    </cdr:from>
    <cdr:to>
      <cdr:x>0.78816</cdr:x>
      <cdr:y>0.33891</cdr:y>
    </cdr:to>
    <cdr:sp macro="" textlink="">
      <cdr:nvSpPr>
        <cdr:cNvPr id="3" name="TextovéPole 2">
          <a:extLst xmlns:a="http://schemas.openxmlformats.org/drawingml/2006/main">
            <a:ext uri="{FF2B5EF4-FFF2-40B4-BE49-F238E27FC236}">
              <a16:creationId xmlns:a16="http://schemas.microsoft.com/office/drawing/2014/main" id="{A4430E22-E465-47D5-8BA8-89C3A8FDFDA3}"/>
            </a:ext>
          </a:extLst>
        </cdr:cNvPr>
        <cdr:cNvSpPr txBox="1"/>
      </cdr:nvSpPr>
      <cdr:spPr>
        <a:xfrm xmlns:a="http://schemas.openxmlformats.org/drawingml/2006/main">
          <a:off x="5731248" y="946898"/>
          <a:ext cx="914400" cy="32497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cs-CZ" sz="1100"/>
        </a:p>
      </cdr:txBody>
    </cdr:sp>
  </cdr:relSizeAnchor>
  <cdr:relSizeAnchor xmlns:cdr="http://schemas.openxmlformats.org/drawingml/2006/chartDrawing">
    <cdr:from>
      <cdr:x>0.69433</cdr:x>
      <cdr:y>0.28516</cdr:y>
    </cdr:from>
    <cdr:to>
      <cdr:x>0.80278</cdr:x>
      <cdr:y>0.52881</cdr:y>
    </cdr:to>
    <cdr:sp macro="" textlink="">
      <cdr:nvSpPr>
        <cdr:cNvPr id="4" name="TextovéPole 3">
          <a:extLst xmlns:a="http://schemas.openxmlformats.org/drawingml/2006/main">
            <a:ext uri="{FF2B5EF4-FFF2-40B4-BE49-F238E27FC236}">
              <a16:creationId xmlns:a16="http://schemas.microsoft.com/office/drawing/2014/main" id="{2080193E-EC94-40C4-8A7B-4C7AF8837FE1}"/>
            </a:ext>
          </a:extLst>
        </cdr:cNvPr>
        <cdr:cNvSpPr txBox="1"/>
      </cdr:nvSpPr>
      <cdr:spPr>
        <a:xfrm xmlns:a="http://schemas.openxmlformats.org/drawingml/2006/main">
          <a:off x="5854512" y="107016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cs-CZ" sz="1100"/>
        </a:p>
      </cdr:txBody>
    </cdr:sp>
  </cdr:relSizeAnchor>
  <cdr:relSizeAnchor xmlns:cdr="http://schemas.openxmlformats.org/drawingml/2006/chartDrawing">
    <cdr:from>
      <cdr:x>0.66376</cdr:x>
      <cdr:y>0.23141</cdr:y>
    </cdr:from>
    <cdr:to>
      <cdr:x>0.77221</cdr:x>
      <cdr:y>0.30009</cdr:y>
    </cdr:to>
    <cdr:sp macro="" textlink="">
      <cdr:nvSpPr>
        <cdr:cNvPr id="5" name="TextovéPole 4">
          <a:extLst xmlns:a="http://schemas.openxmlformats.org/drawingml/2006/main">
            <a:ext uri="{FF2B5EF4-FFF2-40B4-BE49-F238E27FC236}">
              <a16:creationId xmlns:a16="http://schemas.microsoft.com/office/drawing/2014/main" id="{4F078C4A-791F-41A5-8C05-6265E2D7E10C}"/>
            </a:ext>
          </a:extLst>
        </cdr:cNvPr>
        <cdr:cNvSpPr txBox="1"/>
      </cdr:nvSpPr>
      <cdr:spPr>
        <a:xfrm xmlns:a="http://schemas.openxmlformats.org/drawingml/2006/main">
          <a:off x="5596777" y="868455"/>
          <a:ext cx="914400" cy="25773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cs-CZ" sz="1100"/>
            <a:t>1328,4</a:t>
          </a:r>
        </a:p>
      </cdr:txBody>
    </cdr:sp>
  </cdr:relSizeAnchor>
  <cdr:relSizeAnchor xmlns:cdr="http://schemas.openxmlformats.org/drawingml/2006/chartDrawing">
    <cdr:from>
      <cdr:x>0.77673</cdr:x>
      <cdr:y>0.26426</cdr:y>
    </cdr:from>
    <cdr:to>
      <cdr:x>0.88518</cdr:x>
      <cdr:y>0.35682</cdr:y>
    </cdr:to>
    <cdr:sp macro="" textlink="">
      <cdr:nvSpPr>
        <cdr:cNvPr id="6" name="TextovéPole 5">
          <a:extLst xmlns:a="http://schemas.openxmlformats.org/drawingml/2006/main">
            <a:ext uri="{FF2B5EF4-FFF2-40B4-BE49-F238E27FC236}">
              <a16:creationId xmlns:a16="http://schemas.microsoft.com/office/drawing/2014/main" id="{791BEBC6-6D8F-409D-B4DF-25AD9278A374}"/>
            </a:ext>
          </a:extLst>
        </cdr:cNvPr>
        <cdr:cNvSpPr txBox="1"/>
      </cdr:nvSpPr>
      <cdr:spPr>
        <a:xfrm xmlns:a="http://schemas.openxmlformats.org/drawingml/2006/main">
          <a:off x="6549277" y="991720"/>
          <a:ext cx="914400" cy="3473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cs-CZ" sz="1100"/>
            <a:t>1257,5</a:t>
          </a:r>
        </a:p>
      </cdr:txBody>
    </cdr:sp>
  </cdr:relSizeAnchor>
  <cdr:relSizeAnchor xmlns:cdr="http://schemas.openxmlformats.org/drawingml/2006/chartDrawing">
    <cdr:from>
      <cdr:x>0.89155</cdr:x>
      <cdr:y>0.20454</cdr:y>
    </cdr:from>
    <cdr:to>
      <cdr:x>1</cdr:x>
      <cdr:y>0.30905</cdr:y>
    </cdr:to>
    <cdr:sp macro="" textlink="">
      <cdr:nvSpPr>
        <cdr:cNvPr id="7" name="TextovéPole 6">
          <a:extLst xmlns:a="http://schemas.openxmlformats.org/drawingml/2006/main">
            <a:ext uri="{FF2B5EF4-FFF2-40B4-BE49-F238E27FC236}">
              <a16:creationId xmlns:a16="http://schemas.microsoft.com/office/drawing/2014/main" id="{F99B8E74-6972-444A-8277-E1FDDE97B580}"/>
            </a:ext>
          </a:extLst>
        </cdr:cNvPr>
        <cdr:cNvSpPr txBox="1"/>
      </cdr:nvSpPr>
      <cdr:spPr>
        <a:xfrm xmlns:a="http://schemas.openxmlformats.org/drawingml/2006/main">
          <a:off x="7517466" y="767603"/>
          <a:ext cx="914400" cy="3922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cs-CZ" sz="1100"/>
            <a:t>1388,3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ED277C-D31F-41AF-BAEB-3645118F8A37}" type="datetimeFigureOut">
              <a:rPr lang="cs-CZ" smtClean="0"/>
              <a:t>24. 2. 2020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9371013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14763" y="9371013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087569-F307-430C-9343-52FEF2D2C34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904312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2DD693-7275-4B7E-A789-ED823AE7CCBB}" type="datetimeFigureOut">
              <a:rPr lang="cs-CZ" smtClean="0"/>
              <a:t>24. 2. 2020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3100" y="4748213"/>
            <a:ext cx="5389563" cy="38846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41C958-5C0A-4BF3-9B3D-9DAC313BA3B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78932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191218-D6D6-430C-A59F-77B128A5BB28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8679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BAF9576-744D-4B2D-982F-5C7372DAF6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B92BDB91-E37D-4EB6-843B-55194CFBB9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A4EC5504-63B3-4AC7-8F50-BB1E53BD6B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58C91-2BF3-4A5C-957D-DE6A1BF02305}" type="datetimeFigureOut">
              <a:rPr lang="cs-CZ" smtClean="0"/>
              <a:t>24. 2. 2020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22599B11-92DA-483A-8926-9D47F9ECE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BE654461-290A-4EBE-A5C8-D52E38602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68FCE-AC79-4708-9A1A-7C6B2D57AA5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518817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B3F4BBF-48C5-4AA0-8A8E-8552268697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D163D4DD-0832-40BE-8DFB-8A6FC6072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F3994456-B1F1-4F0D-A5AD-4BDEECBEB2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58C91-2BF3-4A5C-957D-DE6A1BF02305}" type="datetimeFigureOut">
              <a:rPr lang="cs-CZ" smtClean="0"/>
              <a:t>24. 2. 2020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5E118850-ED5B-4834-AC66-71DC25939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952CBE0-C3D6-4D76-92B0-E1D2FDF9B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68FCE-AC79-4708-9A1A-7C6B2D57AA5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93235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08D9DD9C-0366-4E0B-A8FD-EE54C92092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E9AA4197-FD08-42EE-97AE-B964D17E01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00E2BECE-EE23-4991-A07D-15AF5B95CC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58C91-2BF3-4A5C-957D-DE6A1BF02305}" type="datetimeFigureOut">
              <a:rPr lang="cs-CZ" smtClean="0"/>
              <a:t>24. 2. 2020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1F118555-1CA5-485C-A826-01EF1E9BFB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8C296CAC-66B9-4B51-A8E6-200987479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68FCE-AC79-4708-9A1A-7C6B2D57AA5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79688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24AADF7-3475-4CFE-8C25-40935C2B60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D9F46FD2-270D-4883-9BA9-35EBE579D4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6B85DE52-4D00-46BA-8F04-E19DA08F54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58C91-2BF3-4A5C-957D-DE6A1BF02305}" type="datetimeFigureOut">
              <a:rPr lang="cs-CZ" smtClean="0"/>
              <a:t>24. 2. 2020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3B1C1A12-87AC-4485-93A8-7DEC7C3906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C53B282-CCEE-46FD-8E83-EEDE9B798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68FCE-AC79-4708-9A1A-7C6B2D57AA5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909643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A04F5BC-2657-4402-B54A-AB2CC51E8E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23B650DB-A4DE-4A69-8F3D-72FD72238B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FEB96386-18FC-42DA-B3E9-9F3AA15E21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58C91-2BF3-4A5C-957D-DE6A1BF02305}" type="datetimeFigureOut">
              <a:rPr lang="cs-CZ" smtClean="0"/>
              <a:t>24. 2. 2020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FF16387-0E31-4508-95AF-1E5D7CEFE3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4F78C44-A146-4FB7-B916-A05B6038D5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68FCE-AC79-4708-9A1A-7C6B2D57AA5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64877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220D908-D89C-40CA-AC9F-D6D31B746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EC1F6544-92BB-44A7-8E36-C2D61F5639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>
            <a:extLst>
              <a:ext uri="{FF2B5EF4-FFF2-40B4-BE49-F238E27FC236}">
                <a16:creationId xmlns:a16="http://schemas.microsoft.com/office/drawing/2014/main" id="{F45DB621-45CA-47AB-914A-9B9CAE072D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DB11205B-D601-4F60-B76C-F6E9E94AB6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58C91-2BF3-4A5C-957D-DE6A1BF02305}" type="datetimeFigureOut">
              <a:rPr lang="cs-CZ" smtClean="0"/>
              <a:t>24. 2. 2020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7897466B-1DE5-475D-9F6E-7BA3CE7735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277874BF-2193-48FF-B41D-8895C8D0B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68FCE-AC79-4708-9A1A-7C6B2D57AA5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72334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16F883C-C226-4666-8D97-6F2821B2AB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08CAC1A6-414D-457B-BB38-8E93AD15B4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>
            <a:extLst>
              <a:ext uri="{FF2B5EF4-FFF2-40B4-BE49-F238E27FC236}">
                <a16:creationId xmlns:a16="http://schemas.microsoft.com/office/drawing/2014/main" id="{4A08C60F-1D90-4125-84E0-DA51471677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>
            <a:extLst>
              <a:ext uri="{FF2B5EF4-FFF2-40B4-BE49-F238E27FC236}">
                <a16:creationId xmlns:a16="http://schemas.microsoft.com/office/drawing/2014/main" id="{9CFD72C6-C095-4D4F-A2D4-50AE8DBDAFA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>
            <a:extLst>
              <a:ext uri="{FF2B5EF4-FFF2-40B4-BE49-F238E27FC236}">
                <a16:creationId xmlns:a16="http://schemas.microsoft.com/office/drawing/2014/main" id="{F2D58BAB-64FD-4AF8-895C-0307C81F54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C05293D3-1569-4691-87F3-B6984F8465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58C91-2BF3-4A5C-957D-DE6A1BF02305}" type="datetimeFigureOut">
              <a:rPr lang="cs-CZ" smtClean="0"/>
              <a:t>24. 2. 2020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F0D5BE8A-F48B-449E-825B-0D7EC7A23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B7014E24-58BA-4EB1-808A-44DA909E5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68FCE-AC79-4708-9A1A-7C6B2D57AA5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22764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4EFB190-574F-4DEE-A364-3A35803442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EC29686F-9FB9-4917-AA53-868ACFCEE4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58C91-2BF3-4A5C-957D-DE6A1BF02305}" type="datetimeFigureOut">
              <a:rPr lang="cs-CZ" smtClean="0"/>
              <a:t>24. 2. 2020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DEF7F2DC-B1B2-4AC0-8467-B8B5329ACA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7333D44D-266C-4CB3-A81E-FAD23DA319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68FCE-AC79-4708-9A1A-7C6B2D57AA5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075454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36D814B1-CC40-4F04-9B87-ACC3B84B2D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58C91-2BF3-4A5C-957D-DE6A1BF02305}" type="datetimeFigureOut">
              <a:rPr lang="cs-CZ" smtClean="0"/>
              <a:t>24. 2. 2020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5F59C1A1-C883-4629-9596-BE2825DA8D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5B1C6801-51A1-4CC6-89C7-D9134E3DD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68FCE-AC79-4708-9A1A-7C6B2D57AA5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739376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BB0B3D2-4035-44C8-9238-B489ACF7D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A6B94BC2-69B3-4D23-960B-FD6CFDD2AB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F5EE6A51-054C-4031-9E29-2596CAEEAE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DA3C7036-4409-498A-BC9E-05737F244A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58C91-2BF3-4A5C-957D-DE6A1BF02305}" type="datetimeFigureOut">
              <a:rPr lang="cs-CZ" smtClean="0"/>
              <a:t>24. 2. 2020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53733EAC-3BDD-475E-AB59-576AFE6A3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4D4CC76D-E9B2-4B7C-BB05-C3323CAF5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68FCE-AC79-4708-9A1A-7C6B2D57AA5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65732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2F56C16-A76B-473E-9286-2CF0B61D0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C0D42D9F-1EF0-40AD-9B3C-DE94E182997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B7CE0232-A365-4A1A-8C34-0428DC143E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7F8980BC-7C11-4592-AC45-3CCC0D7C0F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58C91-2BF3-4A5C-957D-DE6A1BF02305}" type="datetimeFigureOut">
              <a:rPr lang="cs-CZ" smtClean="0"/>
              <a:t>24. 2. 2020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D3E06CB7-6372-4B8E-82ED-2055353DAE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13BC0360-E6F8-482E-BBF4-1EEB51353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68FCE-AC79-4708-9A1A-7C6B2D57AA5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72195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>
            <a:extLst>
              <a:ext uri="{FF2B5EF4-FFF2-40B4-BE49-F238E27FC236}">
                <a16:creationId xmlns:a16="http://schemas.microsoft.com/office/drawing/2014/main" id="{884FB023-EE98-4CD9-B788-94ED21CDF1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B10F013C-CC94-490A-BD52-FDA1A1DEA0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6F7FCE47-6F2B-4ED2-83C6-A015C8DB1D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658C91-2BF3-4A5C-957D-DE6A1BF02305}" type="datetimeFigureOut">
              <a:rPr lang="cs-CZ" smtClean="0"/>
              <a:t>24. 2. 2020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FE2BC82-17A2-4AA9-AFC9-4ED631AE99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67820AFB-9DC5-4939-AF48-A9BD493A9B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E68FCE-AC79-4708-9A1A-7C6B2D57AA5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82539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extLst>
              <a:ext uri="{FF2B5EF4-FFF2-40B4-BE49-F238E27FC236}">
                <a16:creationId xmlns:a16="http://schemas.microsoft.com/office/drawing/2014/main" id="{CB560EA2-FF12-43E6-867C-A6B2561B9A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96BB2CF9-3BA8-4BB1-9399-B398CAC8F7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9131" y="939288"/>
            <a:ext cx="4449477" cy="1425591"/>
          </a:xfrm>
          <a:prstGeom prst="rect">
            <a:avLst/>
          </a:prstGeom>
        </p:spPr>
      </p:pic>
      <p:sp>
        <p:nvSpPr>
          <p:cNvPr id="8" name="Nadpis 7">
            <a:extLst>
              <a:ext uri="{FF2B5EF4-FFF2-40B4-BE49-F238E27FC236}">
                <a16:creationId xmlns:a16="http://schemas.microsoft.com/office/drawing/2014/main" id="{FB077E24-CA07-4C50-B4C3-F9564659EA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917370"/>
            <a:ext cx="9424608" cy="1989481"/>
          </a:xfrm>
        </p:spPr>
        <p:txBody>
          <a:bodyPr anchor="ctr">
            <a:normAutofit/>
          </a:bodyPr>
          <a:lstStyle/>
          <a:p>
            <a:r>
              <a:rPr lang="cs-CZ" sz="7200" b="1" dirty="0">
                <a:solidFill>
                  <a:schemeClr val="bg1"/>
                </a:solidFill>
                <a:latin typeface="+mn-lt"/>
              </a:rPr>
              <a:t>Plán staveb 2020</a:t>
            </a:r>
            <a:endParaRPr lang="cs-CZ" sz="8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097" y="1130915"/>
            <a:ext cx="2553730" cy="1042339"/>
          </a:xfrm>
          <a:prstGeom prst="rect">
            <a:avLst/>
          </a:prstGeom>
        </p:spPr>
      </p:pic>
      <p:sp>
        <p:nvSpPr>
          <p:cNvPr id="2" name="Obdélník 1"/>
          <p:cNvSpPr/>
          <p:nvPr/>
        </p:nvSpPr>
        <p:spPr>
          <a:xfrm>
            <a:off x="963827" y="5926192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cs-CZ" sz="2800" dirty="0">
                <a:solidFill>
                  <a:schemeClr val="bg1"/>
                </a:solidFill>
                <a:latin typeface="Calibri" panose="020F0502020204030204" pitchFamily="34" charset="0"/>
              </a:rPr>
              <a:t>Hradec Králové 25.2.2020</a:t>
            </a:r>
          </a:p>
        </p:txBody>
      </p:sp>
    </p:spTree>
    <p:extLst>
      <p:ext uri="{BB962C8B-B14F-4D97-AF65-F5344CB8AC3E}">
        <p14:creationId xmlns:p14="http://schemas.microsoft.com/office/powerpoint/2010/main" val="9227067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5A933677-C092-4DE0-8431-2FF00AC334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67895"/>
            <a:ext cx="12402080" cy="6976170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B1AEAA0E-27AC-49CA-B48A-1962E6274D6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0358" y="275967"/>
            <a:ext cx="3102841" cy="994135"/>
          </a:xfrm>
          <a:prstGeom prst="rect">
            <a:avLst/>
          </a:prstGeom>
        </p:spPr>
      </p:pic>
      <p:sp>
        <p:nvSpPr>
          <p:cNvPr id="8" name="Nadpis 3">
            <a:extLst>
              <a:ext uri="{FF2B5EF4-FFF2-40B4-BE49-F238E27FC236}">
                <a16:creationId xmlns:a16="http://schemas.microsoft.com/office/drawing/2014/main" id="{0F737359-C51C-49F6-867D-8C8C8B3A8AB9}"/>
              </a:ext>
            </a:extLst>
          </p:cNvPr>
          <p:cNvSpPr txBox="1">
            <a:spLocks/>
          </p:cNvSpPr>
          <p:nvPr/>
        </p:nvSpPr>
        <p:spPr>
          <a:xfrm>
            <a:off x="2042238" y="603920"/>
            <a:ext cx="9094573" cy="8997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Dopravní stavby 2020 - 2021</a:t>
            </a: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7887251"/>
              </p:ext>
            </p:extLst>
          </p:nvPr>
        </p:nvGraphicFramePr>
        <p:xfrm>
          <a:off x="1762125" y="1390651"/>
          <a:ext cx="9655058" cy="5335464"/>
        </p:xfrm>
        <a:graphic>
          <a:graphicData uri="http://schemas.openxmlformats.org/drawingml/2006/table">
            <a:tbl>
              <a:tblPr/>
              <a:tblGrid>
                <a:gridCol w="680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124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869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752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55599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Plán staveb financovaných z IROP – </a:t>
                      </a:r>
                      <a:r>
                        <a:rPr lang="cs-CZ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NOVÉ ŽÁDOSTI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9315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Okres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Název akce 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Předpokládaný rok výstavby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Předpokládané investiční náklady na stavbu v roce 2020 – 2021 [mil. Kč s DPH]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1195">
                <a:tc>
                  <a:txBody>
                    <a:bodyPr/>
                    <a:lstStyle/>
                    <a:p>
                      <a:pPr algn="ctr" fontAlgn="ctr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Žádosti podzim 2019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0201965"/>
                  </a:ext>
                </a:extLst>
              </a:tr>
              <a:tr h="281195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JC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II/280 Libáň–Dětenice–Osenice–Rokytňany–hr. okr. JC/MB 2. etapa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2020 - 2021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 + 63,9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1195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II/285 Jaroměř – Nové Město nad Metují, 2. etapa (úsek 1)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2020 - 2021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 + 20,7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6245610"/>
                  </a:ext>
                </a:extLst>
              </a:tr>
              <a:tr h="281195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II/303 Velké Poříčí - Hronov, 1. etapa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2021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71,6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4468623"/>
                  </a:ext>
                </a:extLst>
              </a:tr>
              <a:tr h="281195">
                <a:tc>
                  <a:txBody>
                    <a:bodyPr/>
                    <a:lstStyle/>
                    <a:p>
                      <a:pPr algn="ctr" fontAlgn="ctr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celkem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256,2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5267153"/>
                  </a:ext>
                </a:extLst>
              </a:tr>
              <a:tr h="281195">
                <a:tc>
                  <a:txBody>
                    <a:bodyPr/>
                    <a:lstStyle/>
                    <a:p>
                      <a:pPr algn="ctr" fontAlgn="ctr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Žádosti rok 2020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4531006"/>
                  </a:ext>
                </a:extLst>
              </a:tr>
              <a:tr h="281195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II/325 Chlum  - Velký Vřešťov - Mostek (Doubravice II. etapa) 8. etapa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2021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25,2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02969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II/298 hranice PA kraje - křiž se sil. I/11 (SO 104) 3. etapa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2021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cs-CZ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14,0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5379781"/>
                  </a:ext>
                </a:extLst>
              </a:tr>
              <a:tr h="327616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II/300 Trutnov - Babí – Královec, 1. etapa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2021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121,0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9070642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II/285 Jaroměř – Nové Město nad Metují, 3. etapa (úsek 2 + 3)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2021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cs-CZ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147,5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4605998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II/302 Broumov - Velká Ves ( Za mostem Hejtmánkovice - </a:t>
                      </a:r>
                      <a:r>
                        <a:rPr lang="cs-CZ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MěÚ</a:t>
                      </a: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Broumov)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2021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13,0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476601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II/298 Obchvat Opočno, 2. etapa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2021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200,0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3436837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celkem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cs-CZ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520,7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83340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50318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5A933677-C092-4DE0-8431-2FF00AC334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B1AEAA0E-27AC-49CA-B48A-1962E6274D6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0358" y="275967"/>
            <a:ext cx="3102841" cy="994135"/>
          </a:xfrm>
          <a:prstGeom prst="rect">
            <a:avLst/>
          </a:prstGeom>
        </p:spPr>
      </p:pic>
      <p:sp>
        <p:nvSpPr>
          <p:cNvPr id="8" name="Nadpis 3">
            <a:extLst>
              <a:ext uri="{FF2B5EF4-FFF2-40B4-BE49-F238E27FC236}">
                <a16:creationId xmlns:a16="http://schemas.microsoft.com/office/drawing/2014/main" id="{0F737359-C51C-49F6-867D-8C8C8B3A8AB9}"/>
              </a:ext>
            </a:extLst>
          </p:cNvPr>
          <p:cNvSpPr txBox="1">
            <a:spLocks/>
          </p:cNvSpPr>
          <p:nvPr/>
        </p:nvSpPr>
        <p:spPr>
          <a:xfrm>
            <a:off x="1862356" y="519287"/>
            <a:ext cx="9094573" cy="994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36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 Dopravní stavby 2020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					  FRR</a:t>
            </a: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59028710"/>
              </p:ext>
            </p:extLst>
          </p:nvPr>
        </p:nvGraphicFramePr>
        <p:xfrm>
          <a:off x="1862356" y="2043827"/>
          <a:ext cx="7598168" cy="4560448"/>
        </p:xfrm>
        <a:graphic>
          <a:graphicData uri="http://schemas.openxmlformats.org/drawingml/2006/table">
            <a:tbl>
              <a:tblPr/>
              <a:tblGrid>
                <a:gridCol w="579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14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011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3727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Plán staveb financovaných z </a:t>
                      </a:r>
                      <a:r>
                        <a:rPr lang="cs-CZ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FRR – příslib 2019 – PŘECHÁZÍ + NOVÁ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7542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Okres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Název akce 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Předpokládaný rok výstavby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Předpokládané investiční náklady na stavbu v roce 2020 [mil. Kč s DPH]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548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III/3089 Smiřice - průtah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2018 - 2020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4402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III/28440 Tetín – Vřesník – </a:t>
                      </a:r>
                      <a:r>
                        <a:rPr lang="cs-CZ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kř</a:t>
                      </a: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 s III/28442 a III/28441 Bukovina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2018 - 2020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17,2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5144973"/>
                  </a:ext>
                </a:extLst>
              </a:tr>
              <a:tr h="319321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III/30110 Teplice nad Metují – Adršpach, I. etapa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2018 – 2021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38,1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370018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III/29827 </a:t>
                      </a:r>
                      <a:r>
                        <a:rPr lang="cs-CZ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Malšova</a:t>
                      </a: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Lhota - Hradec Králové, I. etapa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2019 – 2020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25,9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6574063"/>
                  </a:ext>
                </a:extLst>
              </a:tr>
              <a:tr h="325316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II/325 Hostinné - Rudník, I. etapa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2019 - 2021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20,5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5654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III/2961 Svoboda n. Ú.- Janské Lázně - průtah, úsek 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2019 -2020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21,06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4027030"/>
                  </a:ext>
                </a:extLst>
              </a:tr>
              <a:tr h="395654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III/2961 Svoboda n. Ú.- Janské Lázně – dešťová kanalizace </a:t>
                      </a: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</a:t>
                      </a:r>
                      <a:r>
                        <a:rPr lang="cs-CZ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NOVÁ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3,2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6378348"/>
                  </a:ext>
                </a:extLst>
              </a:tr>
              <a:tr h="287818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541" marR="7541" marT="754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celkem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130,96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41909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5A933677-C092-4DE0-8431-2FF00AC334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B1AEAA0E-27AC-49CA-B48A-1962E6274D6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0358" y="275967"/>
            <a:ext cx="3102841" cy="994135"/>
          </a:xfrm>
          <a:prstGeom prst="rect">
            <a:avLst/>
          </a:prstGeom>
        </p:spPr>
      </p:pic>
      <p:sp>
        <p:nvSpPr>
          <p:cNvPr id="8" name="Nadpis 3">
            <a:extLst>
              <a:ext uri="{FF2B5EF4-FFF2-40B4-BE49-F238E27FC236}">
                <a16:creationId xmlns:a16="http://schemas.microsoft.com/office/drawing/2014/main" id="{0F737359-C51C-49F6-867D-8C8C8B3A8AB9}"/>
              </a:ext>
            </a:extLst>
          </p:cNvPr>
          <p:cNvSpPr txBox="1">
            <a:spLocks/>
          </p:cNvSpPr>
          <p:nvPr/>
        </p:nvSpPr>
        <p:spPr>
          <a:xfrm>
            <a:off x="1862356" y="519287"/>
            <a:ext cx="9094573" cy="994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36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 Dopravní stavby 2020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					  FRR</a:t>
            </a: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4763864"/>
              </p:ext>
            </p:extLst>
          </p:nvPr>
        </p:nvGraphicFramePr>
        <p:xfrm>
          <a:off x="1862356" y="2043827"/>
          <a:ext cx="7598168" cy="3644961"/>
        </p:xfrm>
        <a:graphic>
          <a:graphicData uri="http://schemas.openxmlformats.org/drawingml/2006/table">
            <a:tbl>
              <a:tblPr/>
              <a:tblGrid>
                <a:gridCol w="579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14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011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3727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Plán staveb financovaných z </a:t>
                      </a:r>
                      <a:r>
                        <a:rPr lang="cs-CZ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FRR – posílení financování 2020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7542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Okres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Název akce 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Předpokládaný rok výstavby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Předpokládané investiční náklady na stavbu v roce 2020 [mil. Kč s DPH]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548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III/3086, III/3087 Čibuz, křižovatka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9,6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4402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III/29915 Dvůr Králové nad Labem, Heydukova II. etapa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14,64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4966927"/>
                  </a:ext>
                </a:extLst>
              </a:tr>
              <a:tr h="454402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III/28430, III/28431, III/28432 Holovousy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28,0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5144973"/>
                  </a:ext>
                </a:extLst>
              </a:tr>
              <a:tr h="319321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III/30110 Teplice nad Metují - Adršpach, II. etapa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2018 – 2021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44,9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370018"/>
                  </a:ext>
                </a:extLst>
              </a:tr>
              <a:tr h="325316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II/325 Hostinné - Rudník, II. etapa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2019 - 2021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28,1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7818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541" marR="7541" marT="754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celkem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125,24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9016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5A933677-C092-4DE0-8431-2FF00AC334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B1AEAA0E-27AC-49CA-B48A-1962E6274D6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0358" y="275967"/>
            <a:ext cx="3102841" cy="994135"/>
          </a:xfrm>
          <a:prstGeom prst="rect">
            <a:avLst/>
          </a:prstGeom>
        </p:spPr>
      </p:pic>
      <p:sp>
        <p:nvSpPr>
          <p:cNvPr id="8" name="Nadpis 3">
            <a:extLst>
              <a:ext uri="{FF2B5EF4-FFF2-40B4-BE49-F238E27FC236}">
                <a16:creationId xmlns:a16="http://schemas.microsoft.com/office/drawing/2014/main" id="{0F737359-C51C-49F6-867D-8C8C8B3A8AB9}"/>
              </a:ext>
            </a:extLst>
          </p:cNvPr>
          <p:cNvSpPr txBox="1">
            <a:spLocks/>
          </p:cNvSpPr>
          <p:nvPr/>
        </p:nvSpPr>
        <p:spPr>
          <a:xfrm>
            <a:off x="1862356" y="1049001"/>
            <a:ext cx="9094573" cy="994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36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 Dopravní stavby 2020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				</a:t>
            </a:r>
            <a:r>
              <a:rPr lang="cs-CZ" sz="3600" b="1" dirty="0">
                <a:solidFill>
                  <a:srgbClr val="4472C4">
                    <a:lumMod val="50000"/>
                  </a:srgbClr>
                </a:solidFill>
                <a:latin typeface="Calibri" panose="020F0502020204030204" pitchFamily="34" charset="0"/>
              </a:rPr>
              <a:t>    </a:t>
            </a:r>
            <a:r>
              <a:rPr kumimoji="0" lang="cs-CZ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SFDI – nové technologie</a:t>
            </a: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5065622"/>
              </p:ext>
            </p:extLst>
          </p:nvPr>
        </p:nvGraphicFramePr>
        <p:xfrm>
          <a:off x="1976656" y="3063048"/>
          <a:ext cx="7598168" cy="1954515"/>
        </p:xfrm>
        <a:graphic>
          <a:graphicData uri="http://schemas.openxmlformats.org/drawingml/2006/table">
            <a:tbl>
              <a:tblPr/>
              <a:tblGrid>
                <a:gridCol w="579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982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193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011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10607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Plán staveb - </a:t>
                      </a:r>
                      <a:r>
                        <a:rPr lang="cs-CZ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nové technologie - PŘECHÁZÍ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7542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Okres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Název akce 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Předpokládaný rok výstavby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Předpokládané investiční náklady na stavbu v roce 2020 [mil. Kč s DPH]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548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III/2851 Vilantice - Dubenec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13,1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7818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541" marR="7541" marT="754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celkem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13,1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23353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5A933677-C092-4DE0-8431-2FF00AC334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B1AEAA0E-27AC-49CA-B48A-1962E6274D6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0358" y="275967"/>
            <a:ext cx="3102841" cy="994135"/>
          </a:xfrm>
          <a:prstGeom prst="rect">
            <a:avLst/>
          </a:prstGeom>
        </p:spPr>
      </p:pic>
      <p:sp>
        <p:nvSpPr>
          <p:cNvPr id="8" name="Nadpis 3">
            <a:extLst>
              <a:ext uri="{FF2B5EF4-FFF2-40B4-BE49-F238E27FC236}">
                <a16:creationId xmlns:a16="http://schemas.microsoft.com/office/drawing/2014/main" id="{0F737359-C51C-49F6-867D-8C8C8B3A8AB9}"/>
              </a:ext>
            </a:extLst>
          </p:cNvPr>
          <p:cNvSpPr txBox="1">
            <a:spLocks/>
          </p:cNvSpPr>
          <p:nvPr/>
        </p:nvSpPr>
        <p:spPr>
          <a:xfrm>
            <a:off x="2069746" y="652596"/>
            <a:ext cx="9094573" cy="13480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36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Dopravní stavby 2020 </a:t>
            </a:r>
            <a:r>
              <a:rPr lang="cs-CZ" sz="3600" b="1" dirty="0">
                <a:solidFill>
                  <a:srgbClr val="4472C4">
                    <a:lumMod val="50000"/>
                  </a:srgbClr>
                </a:solidFill>
                <a:latin typeface="Calibri" panose="020F0502020204030204" pitchFamily="34" charset="0"/>
              </a:rPr>
              <a:t>	SFDI ?</a:t>
            </a:r>
            <a:endParaRPr kumimoji="0" lang="cs-CZ" sz="36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73910077"/>
              </p:ext>
            </p:extLst>
          </p:nvPr>
        </p:nvGraphicFramePr>
        <p:xfrm>
          <a:off x="1962602" y="2653224"/>
          <a:ext cx="7533089" cy="2855075"/>
        </p:xfrm>
        <a:graphic>
          <a:graphicData uri="http://schemas.openxmlformats.org/drawingml/2006/table">
            <a:tbl>
              <a:tblPr/>
              <a:tblGrid>
                <a:gridCol w="5744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605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97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8833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3727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Plán staveb financovaných ze </a:t>
                      </a:r>
                      <a:r>
                        <a:rPr lang="cs-CZ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SFDI  – podmíněno dotací 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7542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Okres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Název akce 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Předpokládaný rok výstavby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Předpokládané investiční náklady na stavbu v roce 2020-2021 [mil. Kč s DPH]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8993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II/328 hranice okresu JC/HK Slavhostice - Jičíněves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2019 -2021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75,7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7436865"/>
                  </a:ext>
                </a:extLst>
              </a:tr>
              <a:tr h="341149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III/32428 Popovice - Třesovice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11,2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368862"/>
                  </a:ext>
                </a:extLst>
              </a:tr>
              <a:tr h="320454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Rekonstrukce mostu ev. č. 296-013 Velká Úpa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27,7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102637"/>
                  </a:ext>
                </a:extLst>
              </a:tr>
              <a:tr h="315392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III/32842 </a:t>
                      </a:r>
                      <a:r>
                        <a:rPr lang="cs-CZ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kř</a:t>
                      </a: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 s I/35 Úlibice – Kacákova Lhota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21,6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7818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541" marR="7541" marT="754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celkem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136,2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0731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5A933677-C092-4DE0-8431-2FF00AC334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75617"/>
            <a:ext cx="12192000" cy="6858000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B1AEAA0E-27AC-49CA-B48A-1962E6274D6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0358" y="275967"/>
            <a:ext cx="3102841" cy="994135"/>
          </a:xfrm>
          <a:prstGeom prst="rect">
            <a:avLst/>
          </a:prstGeom>
        </p:spPr>
      </p:pic>
      <p:sp>
        <p:nvSpPr>
          <p:cNvPr id="8" name="Nadpis 3">
            <a:extLst>
              <a:ext uri="{FF2B5EF4-FFF2-40B4-BE49-F238E27FC236}">
                <a16:creationId xmlns:a16="http://schemas.microsoft.com/office/drawing/2014/main" id="{0F737359-C51C-49F6-867D-8C8C8B3A8AB9}"/>
              </a:ext>
            </a:extLst>
          </p:cNvPr>
          <p:cNvSpPr txBox="1">
            <a:spLocks/>
          </p:cNvSpPr>
          <p:nvPr/>
        </p:nvSpPr>
        <p:spPr>
          <a:xfrm>
            <a:off x="982199" y="820212"/>
            <a:ext cx="6565961" cy="8997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Dopravní stavby 2020</a:t>
            </a: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3559836"/>
              </p:ext>
            </p:extLst>
          </p:nvPr>
        </p:nvGraphicFramePr>
        <p:xfrm>
          <a:off x="1550319" y="2165931"/>
          <a:ext cx="7798161" cy="2610828"/>
        </p:xfrm>
        <a:graphic>
          <a:graphicData uri="http://schemas.openxmlformats.org/drawingml/2006/table">
            <a:tbl>
              <a:tblPr/>
              <a:tblGrid>
                <a:gridCol w="5946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140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8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407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55275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Plán staveb financovaných z ČP - </a:t>
                      </a:r>
                      <a:r>
                        <a:rPr lang="cs-CZ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PŘECHÁZÍ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37462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Okres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Název akce 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Předpokládaný rok výstavby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Předpokládané investiční náklady na stavbu v roce 2020 [mil. Kč s DPH]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3088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Zlepšení dopravní dostupnosti Orlických a Bystřických hor</a:t>
                      </a:r>
                    </a:p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rek. sil. III/3109 + III/31010+III/3111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2017 - 2020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37,9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9775550"/>
                  </a:ext>
                </a:extLst>
              </a:tr>
              <a:tr h="275003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541" marR="7541" marT="754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celkem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37,9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9539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5A933677-C092-4DE0-8431-2FF00AC334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895"/>
            <a:ext cx="12192000" cy="6858000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B1AEAA0E-27AC-49CA-B48A-1962E6274D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0358" y="275967"/>
            <a:ext cx="3102841" cy="994135"/>
          </a:xfrm>
          <a:prstGeom prst="rect">
            <a:avLst/>
          </a:prstGeom>
        </p:spPr>
      </p:pic>
      <p:sp>
        <p:nvSpPr>
          <p:cNvPr id="8" name="Nadpis 3">
            <a:extLst>
              <a:ext uri="{FF2B5EF4-FFF2-40B4-BE49-F238E27FC236}">
                <a16:creationId xmlns:a16="http://schemas.microsoft.com/office/drawing/2014/main" id="{0F737359-C51C-49F6-867D-8C8C8B3A8AB9}"/>
              </a:ext>
            </a:extLst>
          </p:cNvPr>
          <p:cNvSpPr txBox="1">
            <a:spLocks/>
          </p:cNvSpPr>
          <p:nvPr/>
        </p:nvSpPr>
        <p:spPr>
          <a:xfrm>
            <a:off x="1394428" y="1142137"/>
            <a:ext cx="5741502" cy="8997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36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Dopravní stavby 2020</a:t>
            </a: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46819400"/>
              </p:ext>
            </p:extLst>
          </p:nvPr>
        </p:nvGraphicFramePr>
        <p:xfrm>
          <a:off x="2162572" y="2580134"/>
          <a:ext cx="7314013" cy="3073292"/>
        </p:xfrm>
        <a:graphic>
          <a:graphicData uri="http://schemas.openxmlformats.org/drawingml/2006/table">
            <a:tbl>
              <a:tblPr/>
              <a:tblGrid>
                <a:gridCol w="5577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083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28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450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91372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Plán staveb financovaných z PZ - </a:t>
                      </a:r>
                      <a:r>
                        <a:rPr lang="cs-CZ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PŘECHÁZÍ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26287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Okres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Název akce 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Předpokládaný rok výstavby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Předpokládané investiční náklady na stavbu v roce 2020 [mil. Kč s DPH]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9252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Přeložka komunikace II/298 (směr PZ Opočno)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2019 - 2020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35,9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6260877"/>
                  </a:ext>
                </a:extLst>
              </a:tr>
              <a:tr h="394283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II/321 Černíkovice - Domašín, obchvat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2019 - 2020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60,0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9775550"/>
                  </a:ext>
                </a:extLst>
              </a:tr>
              <a:tr h="332098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541" marR="7541" marT="754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celkem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95,9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00400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4455FD4-1854-454D-9D9C-CC358610AB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graphicFrame>
        <p:nvGraphicFramePr>
          <p:cNvPr id="4" name="Zástupný obsah 3">
            <a:extLst>
              <a:ext uri="{FF2B5EF4-FFF2-40B4-BE49-F238E27FC236}">
                <a16:creationId xmlns:a16="http://schemas.microsoft.com/office/drawing/2014/main" id="{CA3EB9A8-8523-478E-9FBB-2D8A91BF4649}"/>
              </a:ext>
            </a:extLst>
          </p:cNvPr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08833657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Acrobat Document" r:id="rId3" imgW="36442343" imgH="28355792" progId="AcroExch.Document.DC">
                  <p:embed/>
                </p:oleObj>
              </mc:Choice>
              <mc:Fallback>
                <p:oleObj name="Acrobat Document" r:id="rId3" imgW="36442343" imgH="28355792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2192000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025722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5A933677-C092-4DE0-8431-2FF00AC334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67895"/>
            <a:ext cx="12402080" cy="6976170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B1AEAA0E-27AC-49CA-B48A-1962E6274D6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0358" y="275967"/>
            <a:ext cx="3102841" cy="994135"/>
          </a:xfrm>
          <a:prstGeom prst="rect">
            <a:avLst/>
          </a:prstGeom>
        </p:spPr>
      </p:pic>
      <p:sp>
        <p:nvSpPr>
          <p:cNvPr id="8" name="Nadpis 3">
            <a:extLst>
              <a:ext uri="{FF2B5EF4-FFF2-40B4-BE49-F238E27FC236}">
                <a16:creationId xmlns:a16="http://schemas.microsoft.com/office/drawing/2014/main" id="{0F737359-C51C-49F6-867D-8C8C8B3A8AB9}"/>
              </a:ext>
            </a:extLst>
          </p:cNvPr>
          <p:cNvSpPr txBox="1">
            <a:spLocks/>
          </p:cNvSpPr>
          <p:nvPr/>
        </p:nvSpPr>
        <p:spPr>
          <a:xfrm>
            <a:off x="2042238" y="597327"/>
            <a:ext cx="9094573" cy="8997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Dopravní stavby - výhled</a:t>
            </a: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99061432"/>
              </p:ext>
            </p:extLst>
          </p:nvPr>
        </p:nvGraphicFramePr>
        <p:xfrm>
          <a:off x="1408612" y="1497107"/>
          <a:ext cx="9728199" cy="5003421"/>
        </p:xfrm>
        <a:graphic>
          <a:graphicData uri="http://schemas.openxmlformats.org/drawingml/2006/table">
            <a:tbl>
              <a:tblPr/>
              <a:tblGrid>
                <a:gridCol w="6856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64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974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886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42127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Plán staveb financovaných z IROP – </a:t>
                      </a:r>
                      <a:r>
                        <a:rPr lang="cs-CZ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Zásobník VÝHLED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232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Okres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Název akce 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Předpokládaný rok výstavby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Předpokládané investiční náklady na stavbu v roce 2021 – 2023 [mil. Kč s DPH]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173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II/325 Chlum  - Velký Vřešťov - Mostek (</a:t>
                      </a:r>
                      <a:r>
                        <a:rPr lang="cs-CZ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Debrné</a:t>
                      </a: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Nové Zámky) 5. etapa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2021-2023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30,0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653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II/325 Chlum  - Velký Vřešťov - Mostek (Dolní Brusnice) 6. etapa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2021-2023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20,0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9164520"/>
                  </a:ext>
                </a:extLst>
              </a:tr>
              <a:tr h="224368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II/325 Chlum  - Velký Vřešťov - Mostek (Souvrať - Mostek) 7. etapa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2021-2023</a:t>
                      </a:r>
                      <a:endParaRPr kumimoji="0" lang="cs-CZ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27,0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7823422"/>
                  </a:ext>
                </a:extLst>
              </a:tr>
              <a:tr h="219808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II/280 Libáň - Kopidlno, 1. etapa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2021-2023</a:t>
                      </a:r>
                      <a:endParaRPr kumimoji="0" lang="cs-CZ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63,0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7959319"/>
                  </a:ext>
                </a:extLst>
              </a:tr>
              <a:tr h="21673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II/298 hranice PA kraje - křiž se sil. I/11 (SO 202, SO 203) - mosty 4. etapa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2021-2023</a:t>
                      </a:r>
                      <a:endParaRPr kumimoji="0" lang="cs-CZ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cs-CZ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38,0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2921325"/>
                  </a:ext>
                </a:extLst>
              </a:tr>
              <a:tr h="21673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II/299 Librantice - Nový Ples, 1. etapa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2021-2023</a:t>
                      </a:r>
                      <a:endParaRPr kumimoji="0" lang="cs-CZ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cs-CZ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163,6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538144"/>
                  </a:ext>
                </a:extLst>
              </a:tr>
              <a:tr h="21673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II/501 Dolní Nová Ves - Lázně Bělohrad - Svatojanský Újezd, 1.etapa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2021-2023</a:t>
                      </a:r>
                      <a:endParaRPr kumimoji="0" lang="cs-CZ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cs-CZ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35,0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3466209"/>
                  </a:ext>
                </a:extLst>
              </a:tr>
              <a:tr h="21673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II/303 Velké Poříčí - Hronov, II. etapa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2021-2023</a:t>
                      </a:r>
                      <a:endParaRPr kumimoji="0" lang="cs-CZ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35,0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6501827"/>
                  </a:ext>
                </a:extLst>
              </a:tr>
              <a:tr h="213653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II/300 Trutnov - Babí – Královec, 2. etapa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2021-2023</a:t>
                      </a:r>
                      <a:endParaRPr kumimoji="0" lang="cs-CZ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121,0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9108288"/>
                  </a:ext>
                </a:extLst>
              </a:tr>
              <a:tr h="225083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II/299 Most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 č. 299-002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Třebechovice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pod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Orebem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2021-2023</a:t>
                      </a:r>
                      <a:endParaRPr kumimoji="0" lang="cs-CZ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9726132"/>
                  </a:ext>
                </a:extLst>
              </a:tr>
              <a:tr h="219808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II/325 HK; Máslojedy - Hořiněves extravilán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2021-2023</a:t>
                      </a:r>
                      <a:endParaRPr kumimoji="0" lang="cs-CZ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20,0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6245610"/>
                  </a:ext>
                </a:extLst>
              </a:tr>
              <a:tr h="246185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II/305 Týniště nad Orlicí - Albrechtice nad Orlicí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2021-2023</a:t>
                      </a:r>
                      <a:endParaRPr kumimoji="0" lang="cs-CZ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190,0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4493869"/>
                  </a:ext>
                </a:extLst>
              </a:tr>
              <a:tr h="219807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II/298 Ledce - Opočno, 3. etapa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2021-2023</a:t>
                      </a:r>
                      <a:endParaRPr kumimoji="0" lang="cs-CZ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40,0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673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II/280 Libáň - Kopidlno, 2. etapa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2021-2023</a:t>
                      </a:r>
                      <a:endParaRPr kumimoji="0" lang="cs-CZ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63,0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7276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nn-N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II/325 Velký Vřešťov - I/35, 3. etapa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2021-2023</a:t>
                      </a:r>
                      <a:endParaRPr kumimoji="0" lang="cs-CZ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40,0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9368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II/323 Dobřenice - I/11 - Nechanice, 1. etapa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2021-2023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20,0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7294843"/>
                  </a:ext>
                </a:extLst>
              </a:tr>
              <a:tr h="268132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541" marR="7541" marT="754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celkem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915,6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3353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5A933677-C092-4DE0-8431-2FF00AC334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B1AEAA0E-27AC-49CA-B48A-1962E6274D6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45138" y="275967"/>
            <a:ext cx="3102841" cy="994135"/>
          </a:xfrm>
          <a:prstGeom prst="rect">
            <a:avLst/>
          </a:prstGeom>
        </p:spPr>
      </p:pic>
      <p:sp>
        <p:nvSpPr>
          <p:cNvPr id="8" name="Nadpis 3">
            <a:extLst>
              <a:ext uri="{FF2B5EF4-FFF2-40B4-BE49-F238E27FC236}">
                <a16:creationId xmlns:a16="http://schemas.microsoft.com/office/drawing/2014/main" id="{0F737359-C51C-49F6-867D-8C8C8B3A8AB9}"/>
              </a:ext>
            </a:extLst>
          </p:cNvPr>
          <p:cNvSpPr txBox="1">
            <a:spLocks/>
          </p:cNvSpPr>
          <p:nvPr/>
        </p:nvSpPr>
        <p:spPr>
          <a:xfrm>
            <a:off x="2953406" y="379749"/>
            <a:ext cx="9094573" cy="8997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Dopravní stavby 2020 - 2021</a:t>
            </a: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83066402"/>
              </p:ext>
            </p:extLst>
          </p:nvPr>
        </p:nvGraphicFramePr>
        <p:xfrm>
          <a:off x="1596754" y="2040355"/>
          <a:ext cx="9431234" cy="4257603"/>
        </p:xfrm>
        <a:graphic>
          <a:graphicData uri="http://schemas.openxmlformats.org/drawingml/2006/table">
            <a:tbl>
              <a:tblPr/>
              <a:tblGrid>
                <a:gridCol w="7016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567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6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671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Plán staveb financovaných z </a:t>
                      </a:r>
                      <a:r>
                        <a:rPr lang="cs-CZ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FRR + SFDI - Zásobník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6416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Okres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Název akce 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Předpokládaný rok výstavby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Předpokládané investiční náklady na stavbu v roce 2020 [mil. Kč s DPH]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828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III/3051 Albrechtice n/Orlicí – hranice okr. RK/PA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40,0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828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II/280 Libáň – Dětenice – Osenice – Rokytňany – hr. okr. JC/MB 2. etapa (mosty)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2021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15,0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4027030"/>
                  </a:ext>
                </a:extLst>
              </a:tr>
              <a:tr h="239282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III/29827 </a:t>
                      </a:r>
                      <a:r>
                        <a:rPr lang="cs-CZ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Malšova</a:t>
                      </a: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Lhota – Hradec Králové, II. etapa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2021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17,0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368862"/>
                  </a:ext>
                </a:extLst>
              </a:tr>
              <a:tr h="247828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III/30324 Broumov - Šonov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2021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60,0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2085440"/>
                  </a:ext>
                </a:extLst>
              </a:tr>
              <a:tr h="213645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III/30011 Dvůr Králové nad Labem-Zálesí-Doubravice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2021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65,0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2995412"/>
                  </a:ext>
                </a:extLst>
              </a:tr>
              <a:tr h="230043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Most Žeretice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2021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3,5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102637"/>
                  </a:ext>
                </a:extLst>
              </a:tr>
              <a:tr h="287272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Most ev. č. 2868-1 Železnice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2021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7272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JC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III/32835 Butoves – Vrbice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2021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28,5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0760426"/>
                  </a:ext>
                </a:extLst>
              </a:tr>
              <a:tr h="287272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TU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II/304 Úpice - rekonstrukce komunikace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2021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23,7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0264121"/>
                  </a:ext>
                </a:extLst>
              </a:tr>
              <a:tr h="287272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JC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III/284 36 Mlázovice – Choteč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2021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16,5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4986248"/>
                  </a:ext>
                </a:extLst>
              </a:tr>
              <a:tr h="287272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JC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III/32846 Tuř – Popovice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2021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18,2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370839"/>
                  </a:ext>
                </a:extLst>
              </a:tr>
              <a:tr h="287272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JC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III/28034 Běchary - </a:t>
                      </a:r>
                      <a:r>
                        <a:rPr lang="cs-CZ" sz="14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Běchárky</a:t>
                      </a:r>
                      <a:endParaRPr lang="cs-CZ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2021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4,8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07245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6100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5A933677-C092-4DE0-8431-2FF00AC334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475835" cy="7017657"/>
          </a:xfrm>
          <a:prstGeom prst="rect">
            <a:avLst/>
          </a:prstGeom>
        </p:spPr>
      </p:pic>
      <p:sp>
        <p:nvSpPr>
          <p:cNvPr id="4" name="Nadpis 3">
            <a:extLst>
              <a:ext uri="{FF2B5EF4-FFF2-40B4-BE49-F238E27FC236}">
                <a16:creationId xmlns:a16="http://schemas.microsoft.com/office/drawing/2014/main" id="{0F737359-C51C-49F6-867D-8C8C8B3A8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9596" y="1271646"/>
            <a:ext cx="8296309" cy="694173"/>
          </a:xfrm>
        </p:spPr>
        <p:txBody>
          <a:bodyPr>
            <a:noAutofit/>
          </a:bodyPr>
          <a:lstStyle/>
          <a:p>
            <a:r>
              <a:rPr lang="cs-CZ" sz="36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Dopravní stavby 2019 rekapitulace</a:t>
            </a:r>
          </a:p>
        </p:txBody>
      </p:sp>
      <p:graphicFrame>
        <p:nvGraphicFramePr>
          <p:cNvPr id="8" name="Zástupný symbol pro obsah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22871719"/>
              </p:ext>
            </p:extLst>
          </p:nvPr>
        </p:nvGraphicFramePr>
        <p:xfrm>
          <a:off x="1709596" y="2543292"/>
          <a:ext cx="7121263" cy="2969012"/>
        </p:xfrm>
        <a:graphic>
          <a:graphicData uri="http://schemas.openxmlformats.org/drawingml/2006/table">
            <a:tbl>
              <a:tblPr/>
              <a:tblGrid>
                <a:gridCol w="56243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69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9214">
                <a:tc>
                  <a:txBody>
                    <a:bodyPr/>
                    <a:lstStyle/>
                    <a:p>
                      <a:pPr algn="l" fontAlgn="ctr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Zdroj financování </a:t>
                      </a:r>
                    </a:p>
                  </a:txBody>
                  <a:tcPr marL="7631" marR="7631" marT="76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Hodnota staveb    [mil. Kč s DPH]*</a:t>
                      </a:r>
                    </a:p>
                  </a:txBody>
                  <a:tcPr marL="7631" marR="7631" marT="76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443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Integrovaný regionální operační program</a:t>
                      </a:r>
                    </a:p>
                  </a:txBody>
                  <a:tcPr marL="7631" marR="7631" marT="76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485,3</a:t>
                      </a:r>
                    </a:p>
                  </a:txBody>
                  <a:tcPr marL="7631" marR="7631" marT="76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315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</a:t>
                      </a:r>
                      <a:r>
                        <a:rPr lang="nn-N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</a:t>
                      </a: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</a:t>
                      </a:r>
                      <a:r>
                        <a:rPr lang="nn-N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REG</a:t>
                      </a: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V-A Česká republika – Polská republika</a:t>
                      </a:r>
                      <a:r>
                        <a:rPr lang="nn-N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7631" marR="7631" marT="76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178,8</a:t>
                      </a:r>
                    </a:p>
                  </a:txBody>
                  <a:tcPr marL="7631" marR="7631" marT="76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512534"/>
                  </a:ext>
                </a:extLst>
              </a:tr>
              <a:tr h="316523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Operační program životního prostředí</a:t>
                      </a:r>
                    </a:p>
                  </a:txBody>
                  <a:tcPr marL="7631" marR="7631" marT="76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34,7</a:t>
                      </a:r>
                    </a:p>
                  </a:txBody>
                  <a:tcPr marL="7631" marR="7631" marT="76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0239081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Státní fond dopravní infrastruktury</a:t>
                      </a:r>
                    </a:p>
                  </a:txBody>
                  <a:tcPr marL="7631" marR="7631" marT="76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129,7</a:t>
                      </a:r>
                    </a:p>
                  </a:txBody>
                  <a:tcPr marL="7631" marR="7631" marT="76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 Fond rozvoje a reprodukce Královéhradeckého kraje</a:t>
                      </a:r>
                    </a:p>
                  </a:txBody>
                  <a:tcPr marL="7631" marR="7631" marT="76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222,7</a:t>
                      </a:r>
                    </a:p>
                  </a:txBody>
                  <a:tcPr marL="7631" marR="7631" marT="76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2985017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 SFDI + MPO (stavby CIRI)</a:t>
                      </a:r>
                    </a:p>
                  </a:txBody>
                  <a:tcPr marL="7631" marR="7631" marT="763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74,7</a:t>
                      </a:r>
                    </a:p>
                  </a:txBody>
                  <a:tcPr marL="7631" marR="7631" marT="76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2488686"/>
                  </a:ext>
                </a:extLst>
              </a:tr>
              <a:tr h="362817">
                <a:tc>
                  <a:txBody>
                    <a:bodyPr/>
                    <a:lstStyle/>
                    <a:p>
                      <a:pPr algn="l" fontAlgn="ctr"/>
                      <a:r>
                        <a:rPr lang="cs-CZ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CELKEM v roce 2019</a:t>
                      </a:r>
                    </a:p>
                  </a:txBody>
                  <a:tcPr marL="7631" marR="7631" marT="76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1 125,9</a:t>
                      </a:r>
                    </a:p>
                  </a:txBody>
                  <a:tcPr marL="7631" marR="7631" marT="76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9" name="TextovéPole 8"/>
          <p:cNvSpPr txBox="1"/>
          <p:nvPr/>
        </p:nvSpPr>
        <p:spPr>
          <a:xfrm>
            <a:off x="9213030" y="3067433"/>
            <a:ext cx="19135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* Průměrná úspora staveb oproti předpokládané hodnotě cca 4,3%. 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B05244EA-2EB7-4A39-8EBF-1C53FFBEFCC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5773" y="307297"/>
            <a:ext cx="3102841" cy="964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7908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5A933677-C092-4DE0-8431-2FF00AC334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B1AEAA0E-27AC-49CA-B48A-1962E6274D6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9891" y="215720"/>
            <a:ext cx="3102841" cy="994135"/>
          </a:xfrm>
          <a:prstGeom prst="rect">
            <a:avLst/>
          </a:prstGeom>
        </p:spPr>
      </p:pic>
      <p:sp>
        <p:nvSpPr>
          <p:cNvPr id="8" name="Nadpis 3">
            <a:extLst>
              <a:ext uri="{FF2B5EF4-FFF2-40B4-BE49-F238E27FC236}">
                <a16:creationId xmlns:a16="http://schemas.microsoft.com/office/drawing/2014/main" id="{0F737359-C51C-49F6-867D-8C8C8B3A8AB9}"/>
              </a:ext>
            </a:extLst>
          </p:cNvPr>
          <p:cNvSpPr txBox="1">
            <a:spLocks/>
          </p:cNvSpPr>
          <p:nvPr/>
        </p:nvSpPr>
        <p:spPr>
          <a:xfrm>
            <a:off x="2805037" y="317415"/>
            <a:ext cx="9094573" cy="8997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Dopravní stavby 2020 – 2021</a:t>
            </a: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79832940"/>
              </p:ext>
            </p:extLst>
          </p:nvPr>
        </p:nvGraphicFramePr>
        <p:xfrm>
          <a:off x="1824509" y="1246572"/>
          <a:ext cx="9431234" cy="5496448"/>
        </p:xfrm>
        <a:graphic>
          <a:graphicData uri="http://schemas.openxmlformats.org/drawingml/2006/table">
            <a:tbl>
              <a:tblPr/>
              <a:tblGrid>
                <a:gridCol w="7016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567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6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671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44193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Plán staveb financovaných z </a:t>
                      </a:r>
                      <a:r>
                        <a:rPr lang="cs-CZ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FRR + SFDI – Zásobník VÝHLED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6416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Okres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Název akce 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Předpokládaný rok výstavby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Předpokládané investiční náklady na stavbu v roce 2020 [mil. Kč s DPH]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0238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III/30320 </a:t>
                      </a:r>
                      <a:r>
                        <a:rPr lang="cs-CZ" sz="14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Bělý</a:t>
                      </a:r>
                      <a:endParaRPr lang="cs-CZ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2020 – 2023</a:t>
                      </a:r>
                      <a:endParaRPr kumimoji="0" lang="cs-CZ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8,5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6374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Most </a:t>
                      </a:r>
                      <a:r>
                        <a:rPr lang="en-US" sz="14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ev</a:t>
                      </a: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</a:t>
                      </a:r>
                      <a:r>
                        <a:rPr lang="cs-CZ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č. 311-001 </a:t>
                      </a:r>
                      <a:r>
                        <a:rPr lang="en-US" sz="14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Šerlich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2020 – 2023</a:t>
                      </a:r>
                      <a:endParaRPr kumimoji="0" lang="cs-CZ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16,6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370018"/>
                  </a:ext>
                </a:extLst>
              </a:tr>
              <a:tr h="273465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HK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III/32414 Lužec nad Cidlinou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2020 – 2023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23,8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6372428"/>
                  </a:ext>
                </a:extLst>
              </a:tr>
              <a:tr h="290557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III/3032 Velké Poříčí - opěrná zeď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2020 – 2023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6,5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515566"/>
                  </a:ext>
                </a:extLst>
              </a:tr>
              <a:tr h="26492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HK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III/3081 propustky Librantice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2020 – 2023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3,9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6574063"/>
                  </a:ext>
                </a:extLst>
              </a:tr>
              <a:tr h="239282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HK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I/33 Světí – Všestary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2020 – 2023</a:t>
                      </a:r>
                      <a:endParaRPr kumimoji="0" lang="cs-CZ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6,0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5836053"/>
                  </a:ext>
                </a:extLst>
              </a:tr>
              <a:tr h="282011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III/3162 Kostele</a:t>
                      </a:r>
                      <a:r>
                        <a:rPr lang="cs-CZ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</a:t>
                      </a:r>
                      <a:r>
                        <a:rPr lang="pt-BR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n/O. - Čermná n/O. OŽK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2020 – 2023</a:t>
                      </a:r>
                      <a:endParaRPr kumimoji="0" lang="cs-CZ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31,9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06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TU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III/38624 Vrchlabí, opěrná zeď v km 10,460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2020 – 2023</a:t>
                      </a:r>
                      <a:endParaRPr kumimoji="0" lang="cs-CZ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32,4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4027030"/>
                  </a:ext>
                </a:extLst>
              </a:tr>
              <a:tr h="239282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II/318 Častolovice - ul. Komenského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2020 – 2023</a:t>
                      </a:r>
                      <a:endParaRPr kumimoji="0" lang="cs-CZ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22,2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7436865"/>
                  </a:ext>
                </a:extLst>
              </a:tr>
              <a:tr h="275527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Most ev. č. 309-004 přes Zlatý potok v Kounově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2020 – 2023</a:t>
                      </a:r>
                      <a:endParaRPr kumimoji="0" lang="cs-CZ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8,0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368862"/>
                  </a:ext>
                </a:extLst>
              </a:tr>
              <a:tr h="237221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HK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III/3089 </a:t>
                      </a:r>
                      <a:r>
                        <a:rPr lang="cs-CZ" sz="14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Rodov</a:t>
                      </a:r>
                      <a:r>
                        <a:rPr lang="cs-CZ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– </a:t>
                      </a:r>
                      <a:r>
                        <a:rPr lang="cs-CZ" sz="14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Hoříněves</a:t>
                      </a:r>
                      <a:endParaRPr lang="cs-CZ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2020 – 2023</a:t>
                      </a:r>
                      <a:endParaRPr kumimoji="0" lang="cs-CZ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23,5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2085440"/>
                  </a:ext>
                </a:extLst>
              </a:tr>
              <a:tr h="266097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HK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III/3086 Černilov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2020 – 2023</a:t>
                      </a:r>
                      <a:endParaRPr kumimoji="0" lang="cs-CZ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4,0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2995412"/>
                  </a:ext>
                </a:extLst>
              </a:tr>
              <a:tr h="296511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II/309 Kounov - Plasnice II. etapa - Kounov průtah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2020 – 2023</a:t>
                      </a:r>
                      <a:endParaRPr kumimoji="0" lang="cs-CZ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23,9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691096"/>
                  </a:ext>
                </a:extLst>
              </a:tr>
              <a:tr h="296511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HK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III/29912 Hradec Králové (</a:t>
                      </a:r>
                      <a:r>
                        <a:rPr lang="cs-CZ" sz="14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Věkoše</a:t>
                      </a:r>
                      <a:r>
                        <a:rPr lang="cs-CZ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) – Správčice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2020 – 2023</a:t>
                      </a:r>
                      <a:endParaRPr kumimoji="0" lang="cs-CZ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36,1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2450206"/>
                  </a:ext>
                </a:extLst>
              </a:tr>
              <a:tr h="296511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III/28526 Jizbice - Lipí – Náchod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2020 – 2023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80,0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102637"/>
                  </a:ext>
                </a:extLst>
              </a:tr>
              <a:tr h="287272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celkem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683,0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3628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5A933677-C092-4DE0-8431-2FF00AC334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B1AEAA0E-27AC-49CA-B48A-1962E6274D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0358" y="275967"/>
            <a:ext cx="3102841" cy="994135"/>
          </a:xfrm>
          <a:prstGeom prst="rect">
            <a:avLst/>
          </a:prstGeom>
        </p:spPr>
      </p:pic>
      <p:sp>
        <p:nvSpPr>
          <p:cNvPr id="8" name="Nadpis 3">
            <a:extLst>
              <a:ext uri="{FF2B5EF4-FFF2-40B4-BE49-F238E27FC236}">
                <a16:creationId xmlns:a16="http://schemas.microsoft.com/office/drawing/2014/main" id="{0F737359-C51C-49F6-867D-8C8C8B3A8AB9}"/>
              </a:ext>
            </a:extLst>
          </p:cNvPr>
          <p:cNvSpPr txBox="1">
            <a:spLocks/>
          </p:cNvSpPr>
          <p:nvPr/>
        </p:nvSpPr>
        <p:spPr>
          <a:xfrm>
            <a:off x="2860337" y="1995382"/>
            <a:ext cx="6903419" cy="8997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60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Děkuji za pozornost</a:t>
            </a:r>
          </a:p>
        </p:txBody>
      </p:sp>
      <p:sp>
        <p:nvSpPr>
          <p:cNvPr id="4" name="Obdélník 3"/>
          <p:cNvSpPr/>
          <p:nvPr/>
        </p:nvSpPr>
        <p:spPr>
          <a:xfrm>
            <a:off x="3343227" y="3418514"/>
            <a:ext cx="41311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000" b="1" dirty="0">
                <a:solidFill>
                  <a:srgbClr val="4472C4">
                    <a:lumMod val="50000"/>
                  </a:srgbClr>
                </a:solidFill>
                <a:latin typeface="Calibri" panose="020F0502020204030204" pitchFamily="34" charset="0"/>
              </a:rPr>
              <a:t>Ing. Jiří Brandejs – ředitel společnosti</a:t>
            </a:r>
            <a:endParaRPr lang="cs-CZ" sz="20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1580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5A933677-C092-4DE0-8431-2FF00AC334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0846"/>
            <a:ext cx="12192000" cy="6858000"/>
          </a:xfrm>
          <a:prstGeom prst="rect">
            <a:avLst/>
          </a:prstGeom>
        </p:spPr>
      </p:pic>
      <p:sp>
        <p:nvSpPr>
          <p:cNvPr id="4" name="Nadpis 3">
            <a:extLst>
              <a:ext uri="{FF2B5EF4-FFF2-40B4-BE49-F238E27FC236}">
                <a16:creationId xmlns:a16="http://schemas.microsoft.com/office/drawing/2014/main" id="{0F737359-C51C-49F6-867D-8C8C8B3A8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1562" y="943532"/>
            <a:ext cx="8320216" cy="899780"/>
          </a:xfrm>
        </p:spPr>
        <p:txBody>
          <a:bodyPr>
            <a:normAutofit/>
          </a:bodyPr>
          <a:lstStyle/>
          <a:p>
            <a:r>
              <a:rPr lang="cs-CZ" sz="4800" b="1" dirty="0">
                <a:solidFill>
                  <a:srgbClr val="002060"/>
                </a:solidFill>
                <a:latin typeface="Calibri" panose="020F0502020204030204" pitchFamily="34" charset="0"/>
              </a:rPr>
              <a:t>Dopravní stavby - přehled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B1AEAA0E-27AC-49CA-B48A-1962E6274D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0358" y="275967"/>
            <a:ext cx="3102841" cy="994135"/>
          </a:xfrm>
          <a:prstGeom prst="rect">
            <a:avLst/>
          </a:prstGeom>
        </p:spPr>
      </p:pic>
      <p:sp>
        <p:nvSpPr>
          <p:cNvPr id="5" name="Obdélník 4"/>
          <p:cNvSpPr/>
          <p:nvPr/>
        </p:nvSpPr>
        <p:spPr>
          <a:xfrm>
            <a:off x="9230737" y="3096127"/>
            <a:ext cx="29612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>
                <a:latin typeface="Calibri" panose="020F0502020204030204" pitchFamily="34" charset="0"/>
              </a:rPr>
              <a:t>Rok 2017: 962,4 mil. Kč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>
                <a:latin typeface="Calibri" panose="020F0502020204030204" pitchFamily="34" charset="0"/>
              </a:rPr>
              <a:t>Rok 2018: 1 328,4 mil. Kč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>
                <a:latin typeface="Calibri" panose="020F0502020204030204" pitchFamily="34" charset="0"/>
              </a:rPr>
              <a:t>Rok 2019: 1 257,5 mil. Kč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>
                <a:latin typeface="Calibri" panose="020F0502020204030204" pitchFamily="34" charset="0"/>
              </a:rPr>
              <a:t>Rok 2020: 1 388,3 mil. Kč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>
                <a:latin typeface="Calibri" panose="020F0502020204030204" pitchFamily="34" charset="0"/>
              </a:rPr>
              <a:t>Celkem: 4 936,6 mil. Kč</a:t>
            </a:r>
          </a:p>
        </p:txBody>
      </p:sp>
      <p:graphicFrame>
        <p:nvGraphicFramePr>
          <p:cNvPr id="9" name="Graf 8">
            <a:extLst>
              <a:ext uri="{FF2B5EF4-FFF2-40B4-BE49-F238E27FC236}">
                <a16:creationId xmlns:a16="http://schemas.microsoft.com/office/drawing/2014/main" id="{864B3EA9-893D-47E3-A53F-747AE1755D9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68900154"/>
              </p:ext>
            </p:extLst>
          </p:nvPr>
        </p:nvGraphicFramePr>
        <p:xfrm>
          <a:off x="2468104" y="1868793"/>
          <a:ext cx="6297146" cy="4762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903502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5A933677-C092-4DE0-8431-2FF00AC334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818" y="-158807"/>
            <a:ext cx="12192000" cy="6858000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B1AEAA0E-27AC-49CA-B48A-1962E6274D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0358" y="275967"/>
            <a:ext cx="3102841" cy="994135"/>
          </a:xfrm>
          <a:prstGeom prst="rect">
            <a:avLst/>
          </a:prstGeom>
        </p:spPr>
      </p:pic>
      <p:sp>
        <p:nvSpPr>
          <p:cNvPr id="9" name="Nadpis 3">
            <a:extLst>
              <a:ext uri="{FF2B5EF4-FFF2-40B4-BE49-F238E27FC236}">
                <a16:creationId xmlns:a16="http://schemas.microsoft.com/office/drawing/2014/main" id="{0F737359-C51C-49F6-867D-8C8C8B3A8AB9}"/>
              </a:ext>
            </a:extLst>
          </p:cNvPr>
          <p:cNvSpPr txBox="1">
            <a:spLocks/>
          </p:cNvSpPr>
          <p:nvPr/>
        </p:nvSpPr>
        <p:spPr>
          <a:xfrm>
            <a:off x="1980862" y="802351"/>
            <a:ext cx="6233748" cy="8997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b="1" dirty="0">
                <a:solidFill>
                  <a:srgbClr val="002060"/>
                </a:solidFill>
                <a:latin typeface="+mn-lt"/>
              </a:rPr>
              <a:t>Dopravní stavby - přehled</a:t>
            </a:r>
          </a:p>
        </p:txBody>
      </p:sp>
      <p:graphicFrame>
        <p:nvGraphicFramePr>
          <p:cNvPr id="14" name="Graf 13">
            <a:extLst>
              <a:ext uri="{FF2B5EF4-FFF2-40B4-BE49-F238E27FC236}">
                <a16:creationId xmlns:a16="http://schemas.microsoft.com/office/drawing/2014/main" id="{3DFE6101-BBF5-47A0-9290-EB0221AA563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88601887"/>
              </p:ext>
            </p:extLst>
          </p:nvPr>
        </p:nvGraphicFramePr>
        <p:xfrm>
          <a:off x="1854127" y="2112661"/>
          <a:ext cx="8431866" cy="3752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" name="Tabulka 1">
            <a:extLst>
              <a:ext uri="{FF2B5EF4-FFF2-40B4-BE49-F238E27FC236}">
                <a16:creationId xmlns:a16="http://schemas.microsoft.com/office/drawing/2014/main" id="{8DA6EF8F-4617-4303-A013-A020793CC0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9191081"/>
              </p:ext>
            </p:extLst>
          </p:nvPr>
        </p:nvGraphicFramePr>
        <p:xfrm>
          <a:off x="5486400" y="3810794"/>
          <a:ext cx="1219200" cy="567690"/>
        </p:xfrm>
        <a:graphic>
          <a:graphicData uri="http://schemas.openxmlformats.org/drawingml/2006/table">
            <a:tbl>
              <a:tblPr/>
              <a:tblGrid>
                <a:gridCol w="609600">
                  <a:extLst>
                    <a:ext uri="{9D8B030D-6E8A-4147-A177-3AD203B41FA5}">
                      <a16:colId xmlns:a16="http://schemas.microsoft.com/office/drawing/2014/main" val="241202129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10568464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951806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3100608"/>
                  </a:ext>
                </a:extLst>
              </a:tr>
            </a:tbl>
          </a:graphicData>
        </a:graphic>
      </p:graphicFrame>
      <p:graphicFrame>
        <p:nvGraphicFramePr>
          <p:cNvPr id="4" name="Tabulka 3">
            <a:extLst>
              <a:ext uri="{FF2B5EF4-FFF2-40B4-BE49-F238E27FC236}">
                <a16:creationId xmlns:a16="http://schemas.microsoft.com/office/drawing/2014/main" id="{54300500-1255-46A7-A638-C45E3BDB9A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5404503"/>
              </p:ext>
            </p:extLst>
          </p:nvPr>
        </p:nvGraphicFramePr>
        <p:xfrm>
          <a:off x="10413999" y="3095237"/>
          <a:ext cx="1508712" cy="367665"/>
        </p:xfrm>
        <a:graphic>
          <a:graphicData uri="http://schemas.openxmlformats.org/drawingml/2006/table">
            <a:tbl>
              <a:tblPr/>
              <a:tblGrid>
                <a:gridCol w="431968">
                  <a:extLst>
                    <a:ext uri="{9D8B030D-6E8A-4147-A177-3AD203B41FA5}">
                      <a16:colId xmlns:a16="http://schemas.microsoft.com/office/drawing/2014/main" val="1802411284"/>
                    </a:ext>
                  </a:extLst>
                </a:gridCol>
                <a:gridCol w="1076744">
                  <a:extLst>
                    <a:ext uri="{9D8B030D-6E8A-4147-A177-3AD203B41FA5}">
                      <a16:colId xmlns:a16="http://schemas.microsoft.com/office/drawing/2014/main" val="278404245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investice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217067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souvislá oprava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77141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17997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5A933677-C092-4DE0-8431-2FF00AC334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75967"/>
            <a:ext cx="12192000" cy="6858000"/>
          </a:xfrm>
          <a:prstGeom prst="rect">
            <a:avLst/>
          </a:prstGeom>
        </p:spPr>
      </p:pic>
      <p:sp>
        <p:nvSpPr>
          <p:cNvPr id="5" name="Zástupný symbol pro text 3">
            <a:extLst>
              <a:ext uri="{FF2B5EF4-FFF2-40B4-BE49-F238E27FC236}">
                <a16:creationId xmlns:a16="http://schemas.microsoft.com/office/drawing/2014/main" id="{172CC14B-DA97-4C1B-B854-981CDA2A5F99}"/>
              </a:ext>
            </a:extLst>
          </p:cNvPr>
          <p:cNvSpPr txBox="1">
            <a:spLocks/>
          </p:cNvSpPr>
          <p:nvPr/>
        </p:nvSpPr>
        <p:spPr bwMode="auto">
          <a:xfrm>
            <a:off x="1758752" y="2318488"/>
            <a:ext cx="10076688" cy="366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5750" indent="-285750"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2400">
                <a:solidFill>
                  <a:srgbClr val="262626"/>
                </a:solidFill>
                <a:latin typeface="Garamond" panose="02020404030301010803" pitchFamily="18" charset="0"/>
              </a:defRPr>
            </a:lvl1pPr>
            <a:lvl2pPr marL="742950" indent="-285750"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2000">
                <a:solidFill>
                  <a:srgbClr val="262626"/>
                </a:solidFill>
                <a:latin typeface="Garamond" panose="02020404030301010803" pitchFamily="18" charset="0"/>
              </a:defRPr>
            </a:lvl2pPr>
            <a:lvl3pPr marL="1200150" indent="-285750"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>
                <a:solidFill>
                  <a:srgbClr val="262626"/>
                </a:solidFill>
                <a:latin typeface="Garamond" panose="02020404030301010803" pitchFamily="18" charset="0"/>
              </a:defRPr>
            </a:lvl3pPr>
            <a:lvl4pPr marL="1543050" indent="-171450"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1600">
                <a:solidFill>
                  <a:srgbClr val="262626"/>
                </a:solidFill>
                <a:latin typeface="Garamond" panose="02020404030301010803" pitchFamily="18" charset="0"/>
              </a:defRPr>
            </a:lvl4pPr>
            <a:lvl5pPr marL="2000250" indent="-171450"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1400">
                <a:solidFill>
                  <a:srgbClr val="262626"/>
                </a:solidFill>
                <a:latin typeface="Garamond" panose="02020404030301010803" pitchFamily="18" charset="0"/>
              </a:defRPr>
            </a:lvl5pPr>
            <a:lvl6pPr marL="2457450" indent="-17145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1400">
                <a:solidFill>
                  <a:srgbClr val="262626"/>
                </a:solidFill>
                <a:latin typeface="Garamond" panose="02020404030301010803" pitchFamily="18" charset="0"/>
              </a:defRPr>
            </a:lvl6pPr>
            <a:lvl7pPr marL="2914650" indent="-17145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1400">
                <a:solidFill>
                  <a:srgbClr val="262626"/>
                </a:solidFill>
                <a:latin typeface="Garamond" panose="02020404030301010803" pitchFamily="18" charset="0"/>
              </a:defRPr>
            </a:lvl7pPr>
            <a:lvl8pPr marL="3371850" indent="-17145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1400">
                <a:solidFill>
                  <a:srgbClr val="262626"/>
                </a:solidFill>
                <a:latin typeface="Garamond" panose="02020404030301010803" pitchFamily="18" charset="0"/>
              </a:defRPr>
            </a:lvl8pPr>
            <a:lvl9pPr marL="3829050" indent="-17145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1400">
                <a:solidFill>
                  <a:srgbClr val="262626"/>
                </a:solidFill>
                <a:latin typeface="Garamond" panose="02020404030301010803" pitchFamily="18" charset="0"/>
              </a:defRPr>
            </a:lvl9pPr>
          </a:lstStyle>
          <a:p>
            <a:pPr lvl="0" fontAlgn="base">
              <a:lnSpc>
                <a:spcPct val="200000"/>
              </a:lnSpc>
              <a:spcAft>
                <a:spcPts val="0"/>
              </a:spcAft>
              <a:buClr>
                <a:srgbClr val="83992A"/>
              </a:buClr>
              <a:buFont typeface="Wingdings" panose="05000000000000000000" pitchFamily="2" charset="2"/>
              <a:buChar char="ü"/>
              <a:defRPr/>
            </a:pPr>
            <a:r>
              <a:rPr lang="cs-CZ" altLang="cs-CZ" sz="2000" b="1" kern="0" dirty="0">
                <a:solidFill>
                  <a:srgbClr val="002060"/>
                </a:solidFill>
                <a:latin typeface="+mn-lt"/>
              </a:rPr>
              <a:t>Pro rok 2020 je připraveno 14</a:t>
            </a:r>
            <a:r>
              <a:rPr lang="cs-CZ" altLang="cs-CZ" sz="2000" b="1" kern="0" dirty="0">
                <a:solidFill>
                  <a:srgbClr val="FF0000"/>
                </a:solidFill>
                <a:latin typeface="+mn-lt"/>
              </a:rPr>
              <a:t> </a:t>
            </a:r>
            <a:r>
              <a:rPr lang="cs-CZ" altLang="cs-CZ" sz="2000" b="1" kern="0" dirty="0">
                <a:solidFill>
                  <a:srgbClr val="002060"/>
                </a:solidFill>
                <a:latin typeface="+mn-lt"/>
              </a:rPr>
              <a:t>nových staveb</a:t>
            </a:r>
          </a:p>
          <a:p>
            <a:pPr marL="0" lvl="0" indent="0" defTabSz="914400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83992A"/>
              </a:buClr>
              <a:buSzTx/>
              <a:buFont typeface="Wingdings" panose="05000000000000000000" pitchFamily="2" charset="2"/>
              <a:buChar char="ü"/>
              <a:defRPr/>
            </a:pPr>
            <a:r>
              <a:rPr lang="cs-CZ" altLang="cs-CZ" sz="2000" b="1" kern="0" dirty="0">
                <a:solidFill>
                  <a:srgbClr val="002060"/>
                </a:solidFill>
                <a:latin typeface="+mn-lt"/>
              </a:rPr>
              <a:t>  Předpokládaná hodnota nových staveb 585,04 mil. Kč s DPH</a:t>
            </a:r>
            <a:endParaRPr lang="cs-CZ" altLang="cs-CZ" sz="2000" b="1" kern="0" dirty="0">
              <a:solidFill>
                <a:srgbClr val="FF0000"/>
              </a:solidFill>
              <a:latin typeface="+mn-lt"/>
            </a:endParaRPr>
          </a:p>
          <a:p>
            <a:pPr marL="0" indent="0" defTabSz="914400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83992A"/>
              </a:buClr>
              <a:buSzTx/>
              <a:buFont typeface="Wingdings" panose="05000000000000000000" pitchFamily="2" charset="2"/>
              <a:buChar char="ü"/>
              <a:defRPr/>
            </a:pPr>
            <a:r>
              <a:rPr lang="cs-CZ" altLang="cs-CZ" sz="2000" b="1" kern="0" dirty="0">
                <a:solidFill>
                  <a:srgbClr val="002060"/>
                </a:solidFill>
                <a:latin typeface="+mn-lt"/>
              </a:rPr>
              <a:t> Z roku 2019 přechází 14 staveb v hodnotě 668,26</a:t>
            </a:r>
            <a:r>
              <a:rPr lang="cs-CZ" altLang="cs-CZ" sz="2000" b="1" kern="0" dirty="0">
                <a:solidFill>
                  <a:schemeClr val="tx1"/>
                </a:solidFill>
                <a:latin typeface="+mn-lt"/>
              </a:rPr>
              <a:t> </a:t>
            </a:r>
            <a:r>
              <a:rPr lang="cs-CZ" altLang="cs-CZ" sz="2000" b="1" kern="0" dirty="0">
                <a:solidFill>
                  <a:srgbClr val="002060"/>
                </a:solidFill>
                <a:latin typeface="+mn-lt"/>
              </a:rPr>
              <a:t>mil. Kč s DPH</a:t>
            </a:r>
          </a:p>
          <a:p>
            <a:pPr marL="0" indent="0" defTabSz="914400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83992A"/>
              </a:buClr>
              <a:buSzTx/>
              <a:buFont typeface="Wingdings" panose="05000000000000000000" pitchFamily="2" charset="2"/>
              <a:buChar char="ü"/>
              <a:defRPr/>
            </a:pPr>
            <a:r>
              <a:rPr lang="cs-CZ" altLang="cs-CZ" sz="2000" b="1" kern="0" dirty="0">
                <a:solidFill>
                  <a:srgbClr val="002060"/>
                </a:solidFill>
                <a:latin typeface="+mn-lt"/>
              </a:rPr>
              <a:t> V roce 2020 celkem 28 staveb, plán prostavět 1 253,3 mil. Kč s DPH</a:t>
            </a:r>
          </a:p>
          <a:p>
            <a:pPr marL="0" indent="0" defTabSz="914400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83992A"/>
              </a:buClr>
              <a:buSzTx/>
              <a:buFont typeface="Wingdings" panose="05000000000000000000" pitchFamily="2" charset="2"/>
              <a:buChar char="ü"/>
              <a:defRPr/>
            </a:pPr>
            <a:r>
              <a:rPr lang="cs-CZ" altLang="cs-CZ" sz="2000" b="1" kern="0" dirty="0">
                <a:solidFill>
                  <a:srgbClr val="002060"/>
                </a:solidFill>
                <a:latin typeface="+mn-lt"/>
              </a:rPr>
              <a:t> V rámci investic bude provedeno 5 mostů a </a:t>
            </a:r>
            <a:r>
              <a:rPr lang="cs-CZ" altLang="cs-CZ" sz="2000" b="1" kern="0">
                <a:solidFill>
                  <a:srgbClr val="002060"/>
                </a:solidFill>
                <a:latin typeface="+mn-lt"/>
              </a:rPr>
              <a:t>rekonstrukce 52,4 </a:t>
            </a:r>
            <a:r>
              <a:rPr lang="cs-CZ" altLang="cs-CZ" sz="2000" b="1" kern="0" dirty="0">
                <a:solidFill>
                  <a:srgbClr val="002060"/>
                </a:solidFill>
                <a:latin typeface="+mn-lt"/>
              </a:rPr>
              <a:t>km komunikací</a:t>
            </a:r>
          </a:p>
          <a:p>
            <a:pPr marL="0" indent="0" defTabSz="914400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83992A"/>
              </a:buClr>
              <a:buSzTx/>
              <a:buFont typeface="Wingdings" panose="05000000000000000000" pitchFamily="2" charset="2"/>
              <a:buChar char="ü"/>
              <a:defRPr/>
            </a:pPr>
            <a:r>
              <a:rPr lang="cs-CZ" altLang="cs-CZ" sz="2000" b="1" kern="0" dirty="0">
                <a:solidFill>
                  <a:srgbClr val="002060"/>
                </a:solidFill>
                <a:latin typeface="+mn-lt"/>
              </a:rPr>
              <a:t> Souvislé opravy představují cca 60 km za 135 mil. Kč</a:t>
            </a:r>
          </a:p>
          <a:p>
            <a:pPr marL="0" indent="0" defTabSz="914400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83992A"/>
              </a:buClr>
              <a:buSzTx/>
              <a:buNone/>
              <a:defRPr/>
            </a:pPr>
            <a:endParaRPr lang="cs-CZ" altLang="cs-CZ" sz="2000" kern="0" dirty="0">
              <a:solidFill>
                <a:schemeClr val="tx1"/>
              </a:solidFill>
              <a:latin typeface="DINCE-Medium" panose="02000603040000020004" pitchFamily="2" charset="-18"/>
            </a:endParaRPr>
          </a:p>
          <a:p>
            <a:pPr marL="1371600" lvl="3" indent="0" defTabSz="914400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83992A"/>
              </a:buClr>
              <a:buSzTx/>
              <a:buNone/>
              <a:defRPr/>
            </a:pPr>
            <a:endParaRPr lang="cs-CZ" altLang="cs-CZ" sz="1800" kern="0" dirty="0">
              <a:solidFill>
                <a:srgbClr val="002060"/>
              </a:solidFill>
              <a:latin typeface="DINCE-Medium" panose="02000603040000020004" pitchFamily="2" charset="-18"/>
            </a:endParaRPr>
          </a:p>
          <a:p>
            <a:pPr marL="0" lvl="0" indent="0" defTabSz="914400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83992A"/>
              </a:buClr>
              <a:buSzTx/>
              <a:buNone/>
              <a:defRPr/>
            </a:pPr>
            <a:endParaRPr lang="cs-CZ" altLang="cs-CZ" sz="1800" kern="0" dirty="0">
              <a:solidFill>
                <a:srgbClr val="002060"/>
              </a:solidFill>
              <a:latin typeface="DINCE-Medium" panose="02000603040000020004" pitchFamily="2" charset="-18"/>
            </a:endParaRPr>
          </a:p>
          <a:p>
            <a:pPr marL="0" lvl="0" indent="0" defTabSz="914400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83992A"/>
              </a:buClr>
              <a:buSzTx/>
              <a:buNone/>
              <a:defRPr/>
            </a:pPr>
            <a:endParaRPr lang="cs-CZ" altLang="cs-CZ" sz="1800" kern="0" dirty="0">
              <a:solidFill>
                <a:srgbClr val="002060"/>
              </a:solidFill>
              <a:latin typeface="DINCE-Medium" panose="02000603040000020004" pitchFamily="2" charset="-18"/>
            </a:endParaRPr>
          </a:p>
          <a:p>
            <a:pPr marL="0" lvl="0" indent="0" defTabSz="914400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83992A"/>
              </a:buClr>
              <a:buSzTx/>
              <a:buFont typeface="Wingdings" panose="05000000000000000000" pitchFamily="2" charset="2"/>
              <a:buChar char="ü"/>
              <a:defRPr/>
            </a:pPr>
            <a:endParaRPr lang="cs-CZ" altLang="cs-CZ" sz="1800" kern="0" dirty="0">
              <a:solidFill>
                <a:srgbClr val="002060"/>
              </a:solidFill>
              <a:latin typeface="DINCE-Medium" panose="02000603040000020004" pitchFamily="2" charset="-18"/>
            </a:endParaRPr>
          </a:p>
          <a:p>
            <a:pPr marL="0" lvl="0" indent="0" defTabSz="914400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83992A"/>
              </a:buClr>
              <a:buSzTx/>
              <a:buFont typeface="Wingdings" panose="05000000000000000000" pitchFamily="2" charset="2"/>
              <a:buChar char="ü"/>
              <a:defRPr/>
            </a:pPr>
            <a:endParaRPr lang="cs-CZ" altLang="cs-CZ" sz="1800" kern="0" dirty="0">
              <a:solidFill>
                <a:srgbClr val="002060"/>
              </a:solidFill>
              <a:latin typeface="DINCE-Medium" panose="02000603040000020004" pitchFamily="2" charset="-18"/>
            </a:endParaRPr>
          </a:p>
          <a:p>
            <a:pPr marL="0" lvl="0" indent="0" defTabSz="914400" fontAlgn="base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83992A"/>
              </a:buClr>
              <a:buSzTx/>
              <a:buFont typeface="Wingdings" panose="05000000000000000000" pitchFamily="2" charset="2"/>
              <a:buChar char="ü"/>
              <a:defRPr/>
            </a:pPr>
            <a:endParaRPr lang="cs-CZ" altLang="cs-CZ" sz="1800" kern="0" dirty="0">
              <a:solidFill>
                <a:srgbClr val="002060"/>
              </a:solidFill>
              <a:latin typeface="DINCE-Medium" panose="02000603040000020004" pitchFamily="2" charset="-18"/>
            </a:endParaRPr>
          </a:p>
          <a:p>
            <a:pPr marL="0" lvl="0" indent="0" fontAlgn="base">
              <a:lnSpc>
                <a:spcPct val="200000"/>
              </a:lnSpc>
              <a:buClr>
                <a:srgbClr val="83992A"/>
              </a:buClr>
              <a:buNone/>
              <a:defRPr/>
            </a:pPr>
            <a:r>
              <a:rPr lang="cs-CZ" altLang="cs-CZ" sz="1800" kern="0" dirty="0">
                <a:solidFill>
                  <a:srgbClr val="002060"/>
                </a:solidFill>
                <a:latin typeface="DINCE-Medium" panose="02000603040000020004" pitchFamily="2" charset="-18"/>
              </a:rPr>
              <a:t>         </a:t>
            </a:r>
          </a:p>
          <a:p>
            <a:pPr marL="0" lvl="0" indent="0" fontAlgn="base">
              <a:lnSpc>
                <a:spcPct val="200000"/>
              </a:lnSpc>
              <a:buClr>
                <a:srgbClr val="83992A"/>
              </a:buClr>
              <a:buNone/>
              <a:defRPr/>
            </a:pPr>
            <a:endParaRPr lang="cs-CZ" altLang="cs-CZ" sz="1800" kern="0" dirty="0">
              <a:solidFill>
                <a:srgbClr val="002060"/>
              </a:solidFill>
              <a:latin typeface="DINCE-Medium" panose="02000603040000020004" pitchFamily="2" charset="-18"/>
            </a:endParaRPr>
          </a:p>
        </p:txBody>
      </p:sp>
      <p:sp>
        <p:nvSpPr>
          <p:cNvPr id="2" name="Obdélník 1">
            <a:extLst>
              <a:ext uri="{FF2B5EF4-FFF2-40B4-BE49-F238E27FC236}">
                <a16:creationId xmlns:a16="http://schemas.microsoft.com/office/drawing/2014/main" id="{1D2B9E56-39A3-41CD-8A05-E584D595DA88}"/>
              </a:ext>
            </a:extLst>
          </p:cNvPr>
          <p:cNvSpPr/>
          <p:nvPr/>
        </p:nvSpPr>
        <p:spPr>
          <a:xfrm>
            <a:off x="2678295" y="1125825"/>
            <a:ext cx="75729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4000" b="1" u="sng" kern="0" dirty="0">
                <a:solidFill>
                  <a:srgbClr val="002060"/>
                </a:solidFill>
              </a:rPr>
              <a:t>Plán realizace staveb pro rok 2020 </a:t>
            </a:r>
            <a:endParaRPr kumimoji="0" lang="cs-CZ" sz="40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077490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5A933677-C092-4DE0-8431-2FF00AC334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75967"/>
            <a:ext cx="12192000" cy="6858000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B1AEAA0E-27AC-49CA-B48A-1962E6274D6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0358" y="275967"/>
            <a:ext cx="3102841" cy="994135"/>
          </a:xfrm>
          <a:prstGeom prst="rect">
            <a:avLst/>
          </a:prstGeom>
        </p:spPr>
      </p:pic>
      <p:sp>
        <p:nvSpPr>
          <p:cNvPr id="14" name="Nadpis 3">
            <a:extLst>
              <a:ext uri="{FF2B5EF4-FFF2-40B4-BE49-F238E27FC236}">
                <a16:creationId xmlns:a16="http://schemas.microsoft.com/office/drawing/2014/main" id="{0F737359-C51C-49F6-867D-8C8C8B3A8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4512" y="1041883"/>
            <a:ext cx="7728948" cy="899780"/>
          </a:xfrm>
        </p:spPr>
        <p:txBody>
          <a:bodyPr>
            <a:noAutofit/>
          </a:bodyPr>
          <a:lstStyle/>
          <a:p>
            <a:r>
              <a:rPr lang="cs-CZ" sz="35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Dopravní stavby 2020 rekapitulace</a:t>
            </a:r>
          </a:p>
        </p:txBody>
      </p:sp>
      <p:graphicFrame>
        <p:nvGraphicFramePr>
          <p:cNvPr id="5" name="Zástupný symbol pro obsah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6515779"/>
              </p:ext>
            </p:extLst>
          </p:nvPr>
        </p:nvGraphicFramePr>
        <p:xfrm>
          <a:off x="2709527" y="1968395"/>
          <a:ext cx="5820831" cy="4287338"/>
        </p:xfrm>
        <a:graphic>
          <a:graphicData uri="http://schemas.openxmlformats.org/drawingml/2006/table">
            <a:tbl>
              <a:tblPr lastRow="1"/>
              <a:tblGrid>
                <a:gridCol w="4100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199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3539">
                <a:tc>
                  <a:txBody>
                    <a:bodyPr/>
                    <a:lstStyle/>
                    <a:p>
                      <a:pPr algn="l" fontAlgn="ctr"/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Rok 2020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007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Stavby IROP přecházející z roku 2019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320,6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971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Stavby IROP – nové, soutěž 2020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429,6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2007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IROP žádosti podzim 2019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6133224"/>
                  </a:ext>
                </a:extLst>
              </a:tr>
              <a:tr h="302007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Celkem IROP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850,2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2007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Stavby ČP- INTEREG přecházející z r. 2019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9369747"/>
                  </a:ext>
                </a:extLst>
              </a:tr>
              <a:tr h="302007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Stavby FRR příslib 2019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130,96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2007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Stavby FRR </a:t>
                      </a:r>
                      <a:r>
                        <a:rPr lang="cs-CZ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posílení financování 2020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125,24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4795391"/>
                  </a:ext>
                </a:extLst>
              </a:tr>
              <a:tr h="302007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Celkem FRR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256,20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4127500"/>
                  </a:ext>
                </a:extLst>
              </a:tr>
              <a:tr h="302007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Stavby SFDI –  nová technologie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6248895"/>
                  </a:ext>
                </a:extLst>
              </a:tr>
              <a:tr h="30200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Stavby dotace SFDI – rekonstrukce silnic II.+III. tříd – přecházející (prozatím nepotvrzená dotace)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136,2 *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7260384"/>
                  </a:ext>
                </a:extLst>
              </a:tr>
              <a:tr h="302007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Stavby PZ přecházející z roku 2019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95,9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0863583"/>
                  </a:ext>
                </a:extLst>
              </a:tr>
              <a:tr h="429781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CELKEM (*bez započítání dotace SFDI)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1 253,30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73778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5A933677-C092-4DE0-8431-2FF00AC334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8362" cy="7013313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B1AEAA0E-27AC-49CA-B48A-1962E6274D6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0358" y="275967"/>
            <a:ext cx="3102841" cy="994135"/>
          </a:xfrm>
          <a:prstGeom prst="rect">
            <a:avLst/>
          </a:prstGeom>
        </p:spPr>
      </p:pic>
      <p:sp>
        <p:nvSpPr>
          <p:cNvPr id="8" name="Nadpis 3">
            <a:extLst>
              <a:ext uri="{FF2B5EF4-FFF2-40B4-BE49-F238E27FC236}">
                <a16:creationId xmlns:a16="http://schemas.microsoft.com/office/drawing/2014/main" id="{0F737359-C51C-49F6-867D-8C8C8B3A8AB9}"/>
              </a:ext>
            </a:extLst>
          </p:cNvPr>
          <p:cNvSpPr txBox="1">
            <a:spLocks/>
          </p:cNvSpPr>
          <p:nvPr/>
        </p:nvSpPr>
        <p:spPr>
          <a:xfrm>
            <a:off x="2960109" y="224490"/>
            <a:ext cx="6903419" cy="8997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Dopravní stavby 2020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>
          <a:xfrm>
            <a:off x="2990869" y="930991"/>
            <a:ext cx="4556300" cy="38655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000" dirty="0"/>
              <a:t>Z roku 2019 </a:t>
            </a:r>
            <a:r>
              <a:rPr lang="cs-CZ" sz="2000" dirty="0">
                <a:solidFill>
                  <a:srgbClr val="FF0000"/>
                </a:solidFill>
              </a:rPr>
              <a:t>přechází následující stavby</a:t>
            </a:r>
            <a:r>
              <a:rPr lang="cs-CZ" sz="2000" dirty="0"/>
              <a:t>:</a:t>
            </a:r>
          </a:p>
        </p:txBody>
      </p:sp>
      <p:graphicFrame>
        <p:nvGraphicFramePr>
          <p:cNvPr id="12" name="Tabulka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3090364"/>
              </p:ext>
            </p:extLst>
          </p:nvPr>
        </p:nvGraphicFramePr>
        <p:xfrm>
          <a:off x="2022673" y="1270102"/>
          <a:ext cx="7631130" cy="5451008"/>
        </p:xfrm>
        <a:graphic>
          <a:graphicData uri="http://schemas.openxmlformats.org/drawingml/2006/table">
            <a:tbl>
              <a:tblPr/>
              <a:tblGrid>
                <a:gridCol w="718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517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04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20261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Okres</a:t>
                      </a:r>
                    </a:p>
                  </a:txBody>
                  <a:tcPr marL="8352" marR="8352" marT="83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Název stavby</a:t>
                      </a: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Rok realizace</a:t>
                      </a: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144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HK</a:t>
                      </a:r>
                      <a:endParaRPr lang="cs-CZ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352" marR="8352" marT="83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II/326 Nový Bydžov - Myštěves</a:t>
                      </a: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2019 - 2020</a:t>
                      </a: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0883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TU</a:t>
                      </a:r>
                      <a:endParaRPr lang="cs-CZ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352" marR="8352" marT="83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3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II/300 Prkenný Důl – Královec – kř. s I/16 a II/300 – Žacléř - kř. u hotelu Sport</a:t>
                      </a:r>
                      <a:endParaRPr lang="cs-CZ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2019 - 2020</a:t>
                      </a: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7648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JC</a:t>
                      </a:r>
                      <a:endParaRPr lang="cs-CZ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352" marR="8352" marT="83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III/28440 Tetín – Vřesník – </a:t>
                      </a:r>
                      <a:r>
                        <a:rPr lang="cs-CZ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kř</a:t>
                      </a:r>
                      <a:r>
                        <a:rPr lang="cs-CZ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. s III/28442 a III/28441 Bukovina</a:t>
                      </a: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2018 - 2020</a:t>
                      </a: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7466423"/>
                  </a:ext>
                </a:extLst>
              </a:tr>
              <a:tr h="349266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JC</a:t>
                      </a:r>
                      <a:endParaRPr lang="cs-CZ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352" marR="8352" marT="83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3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II/286 Jičín, Robousy – Valdice, přeložka</a:t>
                      </a:r>
                      <a:endParaRPr lang="cs-CZ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2018 - 2021</a:t>
                      </a: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7855781"/>
                  </a:ext>
                </a:extLst>
              </a:tr>
              <a:tr h="451676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RK</a:t>
                      </a:r>
                      <a:endParaRPr lang="cs-CZ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352" marR="8352" marT="83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3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Zlepšení dopravní dostupnosti Orlických a Bystřických hor</a:t>
                      </a:r>
                    </a:p>
                    <a:p>
                      <a:pPr algn="l" fontAlgn="ctr"/>
                      <a:r>
                        <a:rPr lang="cs-CZ" sz="13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 rek. sil. III/3109 + III/31010+III/3111</a:t>
                      </a:r>
                      <a:endParaRPr lang="cs-CZ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2017 - 2020</a:t>
                      </a: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0591892"/>
                  </a:ext>
                </a:extLst>
              </a:tr>
              <a:tr h="33876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3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HK</a:t>
                      </a:r>
                      <a:endParaRPr lang="cs-CZ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352" marR="8352" marT="83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3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III/3089 Smiřice, průtah</a:t>
                      </a:r>
                      <a:endParaRPr lang="cs-CZ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2018 - 2020</a:t>
                      </a: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1693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NA</a:t>
                      </a:r>
                      <a:endParaRPr lang="cs-CZ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352" marR="8352" marT="83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3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III/30110 Teplice nad Metují - Adršpach</a:t>
                      </a:r>
                      <a:endParaRPr lang="pl-PL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2018 - 2020</a:t>
                      </a: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1692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HK</a:t>
                      </a:r>
                      <a:endParaRPr lang="cs-CZ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352" marR="8352" marT="83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3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III/29827 Malšova Lhota – Hradec Králové, I. etapa – část I</a:t>
                      </a:r>
                      <a:endParaRPr lang="cs-CZ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2019 - 2020</a:t>
                      </a: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0075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TU</a:t>
                      </a:r>
                      <a:endParaRPr lang="cs-CZ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352" marR="8352" marT="83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3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II/325 Hostinné - Rudník</a:t>
                      </a:r>
                      <a:endParaRPr lang="cs-CZ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2019 - 2020</a:t>
                      </a: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6839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TU</a:t>
                      </a:r>
                      <a:endParaRPr lang="cs-CZ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352" marR="8352" marT="83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3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III/2961 Svoboda nad Úpou – Jánské Lázně, úsek č. 3</a:t>
                      </a:r>
                      <a:endParaRPr lang="pl-PL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2019 - 2020</a:t>
                      </a: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6630333"/>
                  </a:ext>
                </a:extLst>
              </a:tr>
              <a:tr h="349266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HK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II/298 hranice Královéhradeckého kraje – křiž. se silnicí I/11 – intravilán Krňovice</a:t>
                      </a:r>
                      <a:endParaRPr lang="nn-NO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4432792"/>
                  </a:ext>
                </a:extLst>
              </a:tr>
              <a:tr h="34926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TU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III/2851 Vilantice - Dubenec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2019 - 2020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6096023"/>
                  </a:ext>
                </a:extLst>
              </a:tr>
              <a:tr h="34926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RK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Přeložka komunikace II/298 (směr PZ Opočno)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2019 - 2020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0380347"/>
                  </a:ext>
                </a:extLst>
              </a:tr>
              <a:tr h="34926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RK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II/321 Černíkovice - Domašín, obchvat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2019 - 2020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17454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066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5A933677-C092-4DE0-8431-2FF00AC334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67895"/>
            <a:ext cx="12402080" cy="6976170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B1AEAA0E-27AC-49CA-B48A-1962E6274D6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0358" y="275967"/>
            <a:ext cx="3102841" cy="994135"/>
          </a:xfrm>
          <a:prstGeom prst="rect">
            <a:avLst/>
          </a:prstGeom>
        </p:spPr>
      </p:pic>
      <p:sp>
        <p:nvSpPr>
          <p:cNvPr id="8" name="Nadpis 3">
            <a:extLst>
              <a:ext uri="{FF2B5EF4-FFF2-40B4-BE49-F238E27FC236}">
                <a16:creationId xmlns:a16="http://schemas.microsoft.com/office/drawing/2014/main" id="{0F737359-C51C-49F6-867D-8C8C8B3A8AB9}"/>
              </a:ext>
            </a:extLst>
          </p:cNvPr>
          <p:cNvSpPr txBox="1">
            <a:spLocks/>
          </p:cNvSpPr>
          <p:nvPr/>
        </p:nvSpPr>
        <p:spPr>
          <a:xfrm>
            <a:off x="2042238" y="603919"/>
            <a:ext cx="9094573" cy="15501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Dopravní stavby 2020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3600" b="1" dirty="0">
                <a:solidFill>
                  <a:srgbClr val="4472C4">
                    <a:lumMod val="50000"/>
                  </a:srgbClr>
                </a:solidFill>
                <a:latin typeface="Calibri" panose="020F0502020204030204" pitchFamily="34" charset="0"/>
              </a:rPr>
              <a:t>					   IROP</a:t>
            </a:r>
            <a:endParaRPr kumimoji="0" lang="cs-CZ" sz="36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26812692"/>
              </p:ext>
            </p:extLst>
          </p:nvPr>
        </p:nvGraphicFramePr>
        <p:xfrm>
          <a:off x="1995792" y="2350544"/>
          <a:ext cx="8200416" cy="3143691"/>
        </p:xfrm>
        <a:graphic>
          <a:graphicData uri="http://schemas.openxmlformats.org/drawingml/2006/table">
            <a:tbl>
              <a:tblPr/>
              <a:tblGrid>
                <a:gridCol w="5779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367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79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077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72852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Plán staveb financovaných z IROP – </a:t>
                      </a:r>
                      <a:r>
                        <a:rPr lang="cs-CZ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přecházející </a:t>
                      </a:r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 roku 2019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6239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Okres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Název akce 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Předpokládaný rok výstavby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Předpokládané investiční náklady na stavbu v roce 2020 [mil. Kč s DPH]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7754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JC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II/286 Jičín, </a:t>
                      </a:r>
                      <a:r>
                        <a:rPr lang="cs-CZ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Robousy</a:t>
                      </a: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– Valdice, přeložka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2018 - 2021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95,7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4446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HK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II/326 Nový Bydžov - Myštěves</a:t>
                      </a:r>
                      <a:endParaRPr lang="nn-N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2019 - 2020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105,8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6245610"/>
                  </a:ext>
                </a:extLst>
              </a:tr>
              <a:tr h="215761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II/300 Prkenný Důl – Královec – </a:t>
                      </a:r>
                      <a:r>
                        <a:rPr lang="cs-CZ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kř</a:t>
                      </a: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 s I/16 a II/300 – Žacléř – </a:t>
                      </a:r>
                      <a:r>
                        <a:rPr lang="cs-CZ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kř</a:t>
                      </a: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 u hotelu Sport</a:t>
                      </a:r>
                      <a:endParaRPr lang="nn-N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2019 - 2020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92,0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5761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HK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II/298 hranice Královéhradeckého kraje – křiž. se silnicí I/11 – intravilán </a:t>
                      </a:r>
                      <a:r>
                        <a:rPr lang="cs-CZ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Krňovice</a:t>
                      </a:r>
                      <a:endParaRPr lang="nn-N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27,1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4493869"/>
                  </a:ext>
                </a:extLst>
              </a:tr>
              <a:tr h="213841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541" marR="7541" marT="754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celkem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320,6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1763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5A933677-C092-4DE0-8431-2FF00AC334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67895"/>
            <a:ext cx="12402080" cy="6976170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B1AEAA0E-27AC-49CA-B48A-1962E6274D6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0358" y="275967"/>
            <a:ext cx="3102841" cy="994135"/>
          </a:xfrm>
          <a:prstGeom prst="rect">
            <a:avLst/>
          </a:prstGeom>
        </p:spPr>
      </p:pic>
      <p:sp>
        <p:nvSpPr>
          <p:cNvPr id="8" name="Nadpis 3">
            <a:extLst>
              <a:ext uri="{FF2B5EF4-FFF2-40B4-BE49-F238E27FC236}">
                <a16:creationId xmlns:a16="http://schemas.microsoft.com/office/drawing/2014/main" id="{0F737359-C51C-49F6-867D-8C8C8B3A8AB9}"/>
              </a:ext>
            </a:extLst>
          </p:cNvPr>
          <p:cNvSpPr txBox="1">
            <a:spLocks/>
          </p:cNvSpPr>
          <p:nvPr/>
        </p:nvSpPr>
        <p:spPr>
          <a:xfrm>
            <a:off x="2042238" y="603920"/>
            <a:ext cx="9094573" cy="8997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36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Dopravní stavby 2020 </a:t>
            </a: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6294317"/>
              </p:ext>
            </p:extLst>
          </p:nvPr>
        </p:nvGraphicFramePr>
        <p:xfrm>
          <a:off x="2042238" y="2283829"/>
          <a:ext cx="8200416" cy="3510718"/>
        </p:xfrm>
        <a:graphic>
          <a:graphicData uri="http://schemas.openxmlformats.org/drawingml/2006/table">
            <a:tbl>
              <a:tblPr/>
              <a:tblGrid>
                <a:gridCol w="5779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367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79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077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72852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Plán staveb financovaných z </a:t>
                      </a:r>
                      <a:r>
                        <a:rPr lang="cs-CZ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IROP – nové stavby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6239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Okres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Název akce 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Předpokládaný rok výstavby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Předpokládané investiční náklady na stavbu v roce 2020 [mil. Kč s DPH]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917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II/325 Velký Vřešťov – Hostinné, 4. etapa – most Hostinné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50,0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938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III/5672 Horní Kostelec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96,2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076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II/325 Velký Vřešťov – Hostinné, 4. etapa - Lanžov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16,3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7864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HK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II/325 Velký Vřešťov – I/35, 2. etapa (Vrchovnice, Máslojedy)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17,3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7294843"/>
                  </a:ext>
                </a:extLst>
              </a:tr>
              <a:tr h="290146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II/308 Bohuslavice – Nové Město nad Metují, 1. etapa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2020 - 2021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cs-CZ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93,0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5379781"/>
                  </a:ext>
                </a:extLst>
              </a:tr>
              <a:tr h="300607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II/300 Dvůr Králové nad Labem – Kocbeře, 2. </a:t>
                      </a:r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etapa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2020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59,9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289399"/>
                  </a:ext>
                </a:extLst>
              </a:tr>
              <a:tr h="341232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HK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II/327 Chlumec nad Cidlinou – Nový Bydžov – I/35, 1. etapa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2020 - 2021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96,9</a:t>
                      </a:r>
                    </a:p>
                  </a:txBody>
                  <a:tcPr marL="7541" marR="7541" marT="75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0326431"/>
                  </a:ext>
                </a:extLst>
              </a:tr>
              <a:tr h="213841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541" marR="7541" marT="754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celkem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429,6</a:t>
                      </a:r>
                    </a:p>
                  </a:txBody>
                  <a:tcPr marL="7541" marR="7541" marT="75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56597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480A4C3AD4E1E948832B69D5884A6232" ma:contentTypeVersion="0" ma:contentTypeDescription="Vytvoří nový dokument" ma:contentTypeScope="" ma:versionID="3803f8d6035f469dae9d277e9a3ccbd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791e2fbbf3efe6f5ad217f05f8c142fe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F6B140B-A81C-4300-AE6F-E6EDF7EBE9C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B54C3DC-0E3F-4BEF-B111-489FD64721BB}">
  <ds:schemaRefs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62E687DB-ABB7-4ACA-82AA-74E30BC2E72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5780</TotalTime>
  <Words>2390</Words>
  <Application>Microsoft Office PowerPoint</Application>
  <PresentationFormat>Širokoúhlá obrazovka</PresentationFormat>
  <Paragraphs>602</Paragraphs>
  <Slides>21</Slides>
  <Notes>1</Notes>
  <HiddenSlides>0</HiddenSlides>
  <MMClips>0</MMClips>
  <ScaleCrop>false</ScaleCrop>
  <HeadingPairs>
    <vt:vector size="8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21</vt:i4>
      </vt:variant>
    </vt:vector>
  </HeadingPairs>
  <TitlesOfParts>
    <vt:vector size="28" baseType="lpstr">
      <vt:lpstr>Arial</vt:lpstr>
      <vt:lpstr>Calibri</vt:lpstr>
      <vt:lpstr>Calibri Light</vt:lpstr>
      <vt:lpstr>DINCE-Medium</vt:lpstr>
      <vt:lpstr>Wingdings</vt:lpstr>
      <vt:lpstr>Motiv Office</vt:lpstr>
      <vt:lpstr>Acrobat Document</vt:lpstr>
      <vt:lpstr>Plán staveb 2020</vt:lpstr>
      <vt:lpstr>Dopravní stavby 2019 rekapitulace</vt:lpstr>
      <vt:lpstr>Dopravní stavby - přehled</vt:lpstr>
      <vt:lpstr>Prezentace aplikace PowerPoint</vt:lpstr>
      <vt:lpstr>Prezentace aplikace PowerPoint</vt:lpstr>
      <vt:lpstr>Dopravní stavby 2020 rekapitulace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Veronika Prchlíková</dc:creator>
  <cp:lastModifiedBy>Iva Nováková</cp:lastModifiedBy>
  <cp:revision>262</cp:revision>
  <cp:lastPrinted>2020-02-20T09:41:20Z</cp:lastPrinted>
  <dcterms:created xsi:type="dcterms:W3CDTF">2017-10-23T14:41:20Z</dcterms:created>
  <dcterms:modified xsi:type="dcterms:W3CDTF">2020-02-24T09:55:44Z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0x010100480A4C3AD4E1E948832B69D5884A6232</vt:lpwstr>
  </property>
</Properties>
</file>